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320" r:id="rId2"/>
    <p:sldId id="327" r:id="rId3"/>
    <p:sldId id="356" r:id="rId4"/>
    <p:sldId id="344" r:id="rId5"/>
    <p:sldId id="355" r:id="rId6"/>
    <p:sldId id="353" r:id="rId7"/>
    <p:sldId id="354" r:id="rId8"/>
    <p:sldId id="348" r:id="rId9"/>
    <p:sldId id="349" r:id="rId10"/>
    <p:sldId id="350" r:id="rId11"/>
    <p:sldId id="352" r:id="rId12"/>
  </p:sldIdLst>
  <p:sldSz cx="9144000" cy="6858000" type="screen4x3"/>
  <p:notesSz cx="6797675" cy="9926638"/>
  <p:defaultText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smus Holst-Sørensen" initials="RH" lastIdx="1" clrIdx="0">
    <p:extLst>
      <p:ext uri="{19B8F6BF-5375-455C-9EA6-DF929625EA0E}">
        <p15:presenceInfo xmlns:p15="http://schemas.microsoft.com/office/powerpoint/2012/main" userId="S::rhs@naestvederhverv.dk::80fd3922-19b1-48bf-bc0c-b1a0e5fe76c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4570"/>
    <a:srgbClr val="4DB0B4"/>
    <a:srgbClr val="2D70B9"/>
    <a:srgbClr val="194670"/>
    <a:srgbClr val="2F70B2"/>
    <a:srgbClr val="162E4D"/>
    <a:srgbClr val="878785"/>
    <a:srgbClr val="4EAEAE"/>
    <a:srgbClr val="E2E2E2"/>
    <a:srgbClr val="D6D7D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llemlayout 2 - Markerin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B4B98B0-60AC-42C2-AFA5-B58CD77FA1E5}" styleName="Lyst layout 1 - Markering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yst layout 2 - Markerin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llemlayout 1 - Markerin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llemlayout 4 - Markerin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C7853C-536D-4A76-A0AE-DD22124D55A5}" styleName="Tema til typografi 1 - Markering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3296810-A885-4BE3-A3E7-6D5BEEA58F35}" styleName="Mellemlayout 2 - Markerin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ema til typografi 1 - Markering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12C8C85-51F0-491E-9774-3900AFEF0FD7}" styleName="Lyst layout 2 - Markering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FECB4D8-DB02-4DC6-A0A2-4F2EBAE1DC90}" styleName="Mellemlayout 1 - Markering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1E4AEA4-8DFA-4A89-87EB-49C32662AFE0}" styleName="Mellemlayout 2 - Marker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llemlayou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8" autoAdjust="0"/>
    <p:restoredTop sz="94737" autoAdjust="0"/>
  </p:normalViewPr>
  <p:slideViewPr>
    <p:cSldViewPr snapToGrid="0" snapToObjects="1">
      <p:cViewPr varScale="1">
        <p:scale>
          <a:sx n="110" d="100"/>
          <a:sy n="110" d="100"/>
        </p:scale>
        <p:origin x="105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a-DK" dirty="0"/>
          </a:p>
        </p:txBody>
      </p:sp>
      <p:sp>
        <p:nvSpPr>
          <p:cNvPr id="3" name="Pladsholder til dato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9E2E365-C4C6-4A03-803E-D9AC64130E1A}" type="datetimeFigureOut">
              <a:rPr lang="da-DK" smtClean="0"/>
              <a:pPr/>
              <a:t>14-03-2023</a:t>
            </a:fld>
            <a:endParaRPr lang="da-DK" dirty="0"/>
          </a:p>
        </p:txBody>
      </p:sp>
      <p:sp>
        <p:nvSpPr>
          <p:cNvPr id="4" name="Pladsholder til diasbille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a-DK" dirty="0"/>
          </a:p>
        </p:txBody>
      </p:sp>
      <p:sp>
        <p:nvSpPr>
          <p:cNvPr id="5" name="Pladsholder til not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a-DK" dirty="0"/>
          </a:p>
        </p:txBody>
      </p:sp>
      <p:sp>
        <p:nvSpPr>
          <p:cNvPr id="7" name="Pladsholder til dias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CD34234-C63C-4451-BA8A-1F740E45821B}" type="slidenum">
              <a:rPr lang="da-DK" smtClean="0"/>
              <a:pPr/>
              <a:t>‹nr.›</a:t>
            </a:fld>
            <a:endParaRPr lang="da-DK" dirty="0"/>
          </a:p>
        </p:txBody>
      </p:sp>
    </p:spTree>
    <p:extLst>
      <p:ext uri="{BB962C8B-B14F-4D97-AF65-F5344CB8AC3E}">
        <p14:creationId xmlns:p14="http://schemas.microsoft.com/office/powerpoint/2010/main" val="1608167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25779B6F-1589-485C-944B-B07A1850779D}" type="slidenum">
              <a:rPr lang="da-DK" smtClean="0"/>
              <a:pPr/>
              <a:t>2</a:t>
            </a:fld>
            <a:endParaRPr lang="da-DK" dirty="0"/>
          </a:p>
        </p:txBody>
      </p:sp>
    </p:spTree>
    <p:extLst>
      <p:ext uri="{BB962C8B-B14F-4D97-AF65-F5344CB8AC3E}">
        <p14:creationId xmlns:p14="http://schemas.microsoft.com/office/powerpoint/2010/main" val="29271486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25779B6F-1589-485C-944B-B07A1850779D}" type="slidenum">
              <a:rPr lang="da-DK" smtClean="0"/>
              <a:pPr/>
              <a:t>11</a:t>
            </a:fld>
            <a:endParaRPr lang="da-DK" dirty="0"/>
          </a:p>
        </p:txBody>
      </p:sp>
    </p:spTree>
    <p:extLst>
      <p:ext uri="{BB962C8B-B14F-4D97-AF65-F5344CB8AC3E}">
        <p14:creationId xmlns:p14="http://schemas.microsoft.com/office/powerpoint/2010/main" val="4270781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25779B6F-1589-485C-944B-B07A1850779D}" type="slidenum">
              <a:rPr lang="da-DK" smtClean="0"/>
              <a:pPr/>
              <a:t>3</a:t>
            </a:fld>
            <a:endParaRPr lang="da-DK" dirty="0"/>
          </a:p>
        </p:txBody>
      </p:sp>
    </p:spTree>
    <p:extLst>
      <p:ext uri="{BB962C8B-B14F-4D97-AF65-F5344CB8AC3E}">
        <p14:creationId xmlns:p14="http://schemas.microsoft.com/office/powerpoint/2010/main" val="4081753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25779B6F-1589-485C-944B-B07A1850779D}" type="slidenum">
              <a:rPr lang="da-DK" smtClean="0"/>
              <a:pPr/>
              <a:t>4</a:t>
            </a:fld>
            <a:endParaRPr lang="da-DK" dirty="0"/>
          </a:p>
        </p:txBody>
      </p:sp>
    </p:spTree>
    <p:extLst>
      <p:ext uri="{BB962C8B-B14F-4D97-AF65-F5344CB8AC3E}">
        <p14:creationId xmlns:p14="http://schemas.microsoft.com/office/powerpoint/2010/main" val="8843176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25779B6F-1589-485C-944B-B07A1850779D}" type="slidenum">
              <a:rPr lang="da-DK" smtClean="0"/>
              <a:pPr/>
              <a:t>5</a:t>
            </a:fld>
            <a:endParaRPr lang="da-DK" dirty="0"/>
          </a:p>
        </p:txBody>
      </p:sp>
    </p:spTree>
    <p:extLst>
      <p:ext uri="{BB962C8B-B14F-4D97-AF65-F5344CB8AC3E}">
        <p14:creationId xmlns:p14="http://schemas.microsoft.com/office/powerpoint/2010/main" val="89734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25779B6F-1589-485C-944B-B07A1850779D}" type="slidenum">
              <a:rPr lang="da-DK" smtClean="0"/>
              <a:pPr/>
              <a:t>6</a:t>
            </a:fld>
            <a:endParaRPr lang="da-DK" dirty="0"/>
          </a:p>
        </p:txBody>
      </p:sp>
    </p:spTree>
    <p:extLst>
      <p:ext uri="{BB962C8B-B14F-4D97-AF65-F5344CB8AC3E}">
        <p14:creationId xmlns:p14="http://schemas.microsoft.com/office/powerpoint/2010/main" val="2644351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25779B6F-1589-485C-944B-B07A1850779D}" type="slidenum">
              <a:rPr lang="da-DK" smtClean="0"/>
              <a:pPr/>
              <a:t>7</a:t>
            </a:fld>
            <a:endParaRPr lang="da-DK" dirty="0"/>
          </a:p>
        </p:txBody>
      </p:sp>
    </p:spTree>
    <p:extLst>
      <p:ext uri="{BB962C8B-B14F-4D97-AF65-F5344CB8AC3E}">
        <p14:creationId xmlns:p14="http://schemas.microsoft.com/office/powerpoint/2010/main" val="3037216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25779B6F-1589-485C-944B-B07A1850779D}" type="slidenum">
              <a:rPr lang="da-DK" smtClean="0"/>
              <a:pPr/>
              <a:t>8</a:t>
            </a:fld>
            <a:endParaRPr lang="da-DK" dirty="0"/>
          </a:p>
        </p:txBody>
      </p:sp>
    </p:spTree>
    <p:extLst>
      <p:ext uri="{BB962C8B-B14F-4D97-AF65-F5344CB8AC3E}">
        <p14:creationId xmlns:p14="http://schemas.microsoft.com/office/powerpoint/2010/main" val="42905029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25779B6F-1589-485C-944B-B07A1850779D}" type="slidenum">
              <a:rPr lang="da-DK" smtClean="0"/>
              <a:pPr/>
              <a:t>9</a:t>
            </a:fld>
            <a:endParaRPr lang="da-DK" dirty="0"/>
          </a:p>
        </p:txBody>
      </p:sp>
    </p:spTree>
    <p:extLst>
      <p:ext uri="{BB962C8B-B14F-4D97-AF65-F5344CB8AC3E}">
        <p14:creationId xmlns:p14="http://schemas.microsoft.com/office/powerpoint/2010/main" val="17749484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25779B6F-1589-485C-944B-B07A1850779D}" type="slidenum">
              <a:rPr lang="da-DK" smtClean="0"/>
              <a:pPr/>
              <a:t>10</a:t>
            </a:fld>
            <a:endParaRPr lang="da-DK" dirty="0"/>
          </a:p>
        </p:txBody>
      </p:sp>
    </p:spTree>
    <p:extLst>
      <p:ext uri="{BB962C8B-B14F-4D97-AF65-F5344CB8AC3E}">
        <p14:creationId xmlns:p14="http://schemas.microsoft.com/office/powerpoint/2010/main" val="1946232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6"/>
            <a:ext cx="7772400" cy="1470025"/>
          </a:xfrm>
        </p:spPr>
        <p:txBody>
          <a:bodyPr/>
          <a:lstStyle/>
          <a:p>
            <a:r>
              <a:rPr lang="da-DK"/>
              <a:t>Klik for at redigere i masteren</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p>
        </p:txBody>
      </p:sp>
      <p:sp>
        <p:nvSpPr>
          <p:cNvPr id="4" name="Pladsholder til dato 3"/>
          <p:cNvSpPr>
            <a:spLocks noGrp="1"/>
          </p:cNvSpPr>
          <p:nvPr>
            <p:ph type="dt" sz="half" idx="10"/>
          </p:nvPr>
        </p:nvSpPr>
        <p:spPr/>
        <p:txBody>
          <a:bodyPr/>
          <a:lstStyle/>
          <a:p>
            <a:fld id="{B5AEC2AB-F2B1-C64B-8962-53AF80FC698B}" type="datetimeFigureOut">
              <a:rPr lang="da-DK" smtClean="0"/>
              <a:pPr/>
              <a:t>14-03-2023</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diasnummer 5"/>
          <p:cNvSpPr>
            <a:spLocks noGrp="1"/>
          </p:cNvSpPr>
          <p:nvPr>
            <p:ph type="sldNum" sz="quarter" idx="12"/>
          </p:nvPr>
        </p:nvSpPr>
        <p:spPr/>
        <p:txBody>
          <a:bodyPr/>
          <a:lstStyle/>
          <a:p>
            <a:fld id="{022BCACD-1608-F64A-B53B-59E1B198605F}" type="slidenum">
              <a:rPr lang="da-DK" smtClean="0"/>
              <a:pPr/>
              <a:t>‹nr.›</a:t>
            </a:fld>
            <a:endParaRPr lang="da-DK" dirty="0"/>
          </a:p>
        </p:txBody>
      </p:sp>
    </p:spTree>
    <p:extLst>
      <p:ext uri="{BB962C8B-B14F-4D97-AF65-F5344CB8AC3E}">
        <p14:creationId xmlns:p14="http://schemas.microsoft.com/office/powerpoint/2010/main" val="881888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masteren</a:t>
            </a:r>
          </a:p>
        </p:txBody>
      </p:sp>
      <p:sp>
        <p:nvSpPr>
          <p:cNvPr id="3" name="Pladsholder til lodret titel 2"/>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B5AEC2AB-F2B1-C64B-8962-53AF80FC698B}" type="datetimeFigureOut">
              <a:rPr lang="da-DK" smtClean="0"/>
              <a:pPr/>
              <a:t>14-03-2023</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diasnummer 5"/>
          <p:cNvSpPr>
            <a:spLocks noGrp="1"/>
          </p:cNvSpPr>
          <p:nvPr>
            <p:ph type="sldNum" sz="quarter" idx="12"/>
          </p:nvPr>
        </p:nvSpPr>
        <p:spPr/>
        <p:txBody>
          <a:bodyPr/>
          <a:lstStyle/>
          <a:p>
            <a:fld id="{022BCACD-1608-F64A-B53B-59E1B198605F}" type="slidenum">
              <a:rPr lang="da-DK" smtClean="0"/>
              <a:pPr/>
              <a:t>‹nr.›</a:t>
            </a:fld>
            <a:endParaRPr lang="da-DK" dirty="0"/>
          </a:p>
        </p:txBody>
      </p:sp>
    </p:spTree>
    <p:extLst>
      <p:ext uri="{BB962C8B-B14F-4D97-AF65-F5344CB8AC3E}">
        <p14:creationId xmlns:p14="http://schemas.microsoft.com/office/powerpoint/2010/main" val="3852741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9"/>
            <a:ext cx="2057400" cy="5851525"/>
          </a:xfrm>
        </p:spPr>
        <p:txBody>
          <a:bodyPr vert="eaVert"/>
          <a:lstStyle/>
          <a:p>
            <a:r>
              <a:rPr lang="da-DK"/>
              <a:t>Klik for at redigere i masteren</a:t>
            </a:r>
          </a:p>
        </p:txBody>
      </p:sp>
      <p:sp>
        <p:nvSpPr>
          <p:cNvPr id="3" name="Pladsholder til lodret titel 2"/>
          <p:cNvSpPr>
            <a:spLocks noGrp="1"/>
          </p:cNvSpPr>
          <p:nvPr>
            <p:ph type="body" orient="vert" idx="1"/>
          </p:nvPr>
        </p:nvSpPr>
        <p:spPr>
          <a:xfrm>
            <a:off x="457200" y="274639"/>
            <a:ext cx="6019800" cy="5851525"/>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B5AEC2AB-F2B1-C64B-8962-53AF80FC698B}" type="datetimeFigureOut">
              <a:rPr lang="da-DK" smtClean="0"/>
              <a:pPr/>
              <a:t>14-03-2023</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diasnummer 5"/>
          <p:cNvSpPr>
            <a:spLocks noGrp="1"/>
          </p:cNvSpPr>
          <p:nvPr>
            <p:ph type="sldNum" sz="quarter" idx="12"/>
          </p:nvPr>
        </p:nvSpPr>
        <p:spPr/>
        <p:txBody>
          <a:bodyPr/>
          <a:lstStyle/>
          <a:p>
            <a:fld id="{022BCACD-1608-F64A-B53B-59E1B198605F}" type="slidenum">
              <a:rPr lang="da-DK" smtClean="0"/>
              <a:pPr/>
              <a:t>‹nr.›</a:t>
            </a:fld>
            <a:endParaRPr lang="da-DK" dirty="0"/>
          </a:p>
        </p:txBody>
      </p:sp>
    </p:spTree>
    <p:extLst>
      <p:ext uri="{BB962C8B-B14F-4D97-AF65-F5344CB8AC3E}">
        <p14:creationId xmlns:p14="http://schemas.microsoft.com/office/powerpoint/2010/main" val="798045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masteren</a:t>
            </a:r>
          </a:p>
        </p:txBody>
      </p:sp>
      <p:sp>
        <p:nvSpPr>
          <p:cNvPr id="3" name="Pladsholder til indhold 2"/>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B5AEC2AB-F2B1-C64B-8962-53AF80FC698B}" type="datetimeFigureOut">
              <a:rPr lang="da-DK" smtClean="0"/>
              <a:pPr/>
              <a:t>14-03-2023</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diasnummer 5"/>
          <p:cNvSpPr>
            <a:spLocks noGrp="1"/>
          </p:cNvSpPr>
          <p:nvPr>
            <p:ph type="sldNum" sz="quarter" idx="12"/>
          </p:nvPr>
        </p:nvSpPr>
        <p:spPr/>
        <p:txBody>
          <a:bodyPr/>
          <a:lstStyle/>
          <a:p>
            <a:fld id="{022BCACD-1608-F64A-B53B-59E1B198605F}" type="slidenum">
              <a:rPr lang="da-DK" smtClean="0"/>
              <a:pPr/>
              <a:t>‹nr.›</a:t>
            </a:fld>
            <a:endParaRPr lang="da-DK" dirty="0"/>
          </a:p>
        </p:txBody>
      </p:sp>
    </p:spTree>
    <p:extLst>
      <p:ext uri="{BB962C8B-B14F-4D97-AF65-F5344CB8AC3E}">
        <p14:creationId xmlns:p14="http://schemas.microsoft.com/office/powerpoint/2010/main" val="573493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1"/>
            <a:ext cx="7772400" cy="1362075"/>
          </a:xfrm>
        </p:spPr>
        <p:txBody>
          <a:bodyPr anchor="t"/>
          <a:lstStyle>
            <a:lvl1pPr algn="l">
              <a:defRPr sz="4000" b="1" cap="all"/>
            </a:lvl1pPr>
          </a:lstStyle>
          <a:p>
            <a:r>
              <a:rPr lang="da-DK"/>
              <a:t>Klik for at redigere i masteren</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
        <p:nvSpPr>
          <p:cNvPr id="4" name="Pladsholder til dato 3"/>
          <p:cNvSpPr>
            <a:spLocks noGrp="1"/>
          </p:cNvSpPr>
          <p:nvPr>
            <p:ph type="dt" sz="half" idx="10"/>
          </p:nvPr>
        </p:nvSpPr>
        <p:spPr/>
        <p:txBody>
          <a:bodyPr/>
          <a:lstStyle/>
          <a:p>
            <a:fld id="{B5AEC2AB-F2B1-C64B-8962-53AF80FC698B}" type="datetimeFigureOut">
              <a:rPr lang="da-DK" smtClean="0"/>
              <a:pPr/>
              <a:t>14-03-2023</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diasnummer 5"/>
          <p:cNvSpPr>
            <a:spLocks noGrp="1"/>
          </p:cNvSpPr>
          <p:nvPr>
            <p:ph type="sldNum" sz="quarter" idx="12"/>
          </p:nvPr>
        </p:nvSpPr>
        <p:spPr/>
        <p:txBody>
          <a:bodyPr/>
          <a:lstStyle/>
          <a:p>
            <a:fld id="{022BCACD-1608-F64A-B53B-59E1B198605F}" type="slidenum">
              <a:rPr lang="da-DK" smtClean="0"/>
              <a:pPr/>
              <a:t>‹nr.›</a:t>
            </a:fld>
            <a:endParaRPr lang="da-DK" dirty="0"/>
          </a:p>
        </p:txBody>
      </p:sp>
    </p:spTree>
    <p:extLst>
      <p:ext uri="{BB962C8B-B14F-4D97-AF65-F5344CB8AC3E}">
        <p14:creationId xmlns:p14="http://schemas.microsoft.com/office/powerpoint/2010/main" val="2423440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masteren</a:t>
            </a:r>
          </a:p>
        </p:txBody>
      </p:sp>
      <p:sp>
        <p:nvSpPr>
          <p:cNvPr id="3" name="Pladsholder til indhold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B5AEC2AB-F2B1-C64B-8962-53AF80FC698B}" type="datetimeFigureOut">
              <a:rPr lang="da-DK" smtClean="0"/>
              <a:pPr/>
              <a:t>14-03-2023</a:t>
            </a:fld>
            <a:endParaRPr lang="da-DK" dirty="0"/>
          </a:p>
        </p:txBody>
      </p:sp>
      <p:sp>
        <p:nvSpPr>
          <p:cNvPr id="6" name="Pladsholder til sidefod 5"/>
          <p:cNvSpPr>
            <a:spLocks noGrp="1"/>
          </p:cNvSpPr>
          <p:nvPr>
            <p:ph type="ftr" sz="quarter" idx="11"/>
          </p:nvPr>
        </p:nvSpPr>
        <p:spPr/>
        <p:txBody>
          <a:bodyPr/>
          <a:lstStyle/>
          <a:p>
            <a:endParaRPr lang="da-DK" dirty="0"/>
          </a:p>
        </p:txBody>
      </p:sp>
      <p:sp>
        <p:nvSpPr>
          <p:cNvPr id="7" name="Pladsholder til diasnummer 6"/>
          <p:cNvSpPr>
            <a:spLocks noGrp="1"/>
          </p:cNvSpPr>
          <p:nvPr>
            <p:ph type="sldNum" sz="quarter" idx="12"/>
          </p:nvPr>
        </p:nvSpPr>
        <p:spPr/>
        <p:txBody>
          <a:bodyPr/>
          <a:lstStyle/>
          <a:p>
            <a:fld id="{022BCACD-1608-F64A-B53B-59E1B198605F}" type="slidenum">
              <a:rPr lang="da-DK" smtClean="0"/>
              <a:pPr/>
              <a:t>‹nr.›</a:t>
            </a:fld>
            <a:endParaRPr lang="da-DK" dirty="0"/>
          </a:p>
        </p:txBody>
      </p:sp>
    </p:spTree>
    <p:extLst>
      <p:ext uri="{BB962C8B-B14F-4D97-AF65-F5344CB8AC3E}">
        <p14:creationId xmlns:p14="http://schemas.microsoft.com/office/powerpoint/2010/main" val="605973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i masteren</a:t>
            </a:r>
          </a:p>
        </p:txBody>
      </p:sp>
      <p:sp>
        <p:nvSpPr>
          <p:cNvPr id="3" name="Pladsholder til tekst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B5AEC2AB-F2B1-C64B-8962-53AF80FC698B}" type="datetimeFigureOut">
              <a:rPr lang="da-DK" smtClean="0"/>
              <a:pPr/>
              <a:t>14-03-2023</a:t>
            </a:fld>
            <a:endParaRPr lang="da-DK" dirty="0"/>
          </a:p>
        </p:txBody>
      </p:sp>
      <p:sp>
        <p:nvSpPr>
          <p:cNvPr id="8" name="Pladsholder til sidefod 7"/>
          <p:cNvSpPr>
            <a:spLocks noGrp="1"/>
          </p:cNvSpPr>
          <p:nvPr>
            <p:ph type="ftr" sz="quarter" idx="11"/>
          </p:nvPr>
        </p:nvSpPr>
        <p:spPr/>
        <p:txBody>
          <a:bodyPr/>
          <a:lstStyle/>
          <a:p>
            <a:endParaRPr lang="da-DK" dirty="0"/>
          </a:p>
        </p:txBody>
      </p:sp>
      <p:sp>
        <p:nvSpPr>
          <p:cNvPr id="9" name="Pladsholder til diasnummer 8"/>
          <p:cNvSpPr>
            <a:spLocks noGrp="1"/>
          </p:cNvSpPr>
          <p:nvPr>
            <p:ph type="sldNum" sz="quarter" idx="12"/>
          </p:nvPr>
        </p:nvSpPr>
        <p:spPr/>
        <p:txBody>
          <a:bodyPr/>
          <a:lstStyle/>
          <a:p>
            <a:fld id="{022BCACD-1608-F64A-B53B-59E1B198605F}" type="slidenum">
              <a:rPr lang="da-DK" smtClean="0"/>
              <a:pPr/>
              <a:t>‹nr.›</a:t>
            </a:fld>
            <a:endParaRPr lang="da-DK" dirty="0"/>
          </a:p>
        </p:txBody>
      </p:sp>
    </p:spTree>
    <p:extLst>
      <p:ext uri="{BB962C8B-B14F-4D97-AF65-F5344CB8AC3E}">
        <p14:creationId xmlns:p14="http://schemas.microsoft.com/office/powerpoint/2010/main" val="23757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masteren</a:t>
            </a:r>
          </a:p>
        </p:txBody>
      </p:sp>
      <p:sp>
        <p:nvSpPr>
          <p:cNvPr id="3" name="Pladsholder til dato 2"/>
          <p:cNvSpPr>
            <a:spLocks noGrp="1"/>
          </p:cNvSpPr>
          <p:nvPr>
            <p:ph type="dt" sz="half" idx="10"/>
          </p:nvPr>
        </p:nvSpPr>
        <p:spPr/>
        <p:txBody>
          <a:bodyPr/>
          <a:lstStyle/>
          <a:p>
            <a:fld id="{B5AEC2AB-F2B1-C64B-8962-53AF80FC698B}" type="datetimeFigureOut">
              <a:rPr lang="da-DK" smtClean="0"/>
              <a:pPr/>
              <a:t>14-03-2023</a:t>
            </a:fld>
            <a:endParaRPr lang="da-DK" dirty="0"/>
          </a:p>
        </p:txBody>
      </p:sp>
      <p:sp>
        <p:nvSpPr>
          <p:cNvPr id="4" name="Pladsholder til sidefod 3"/>
          <p:cNvSpPr>
            <a:spLocks noGrp="1"/>
          </p:cNvSpPr>
          <p:nvPr>
            <p:ph type="ftr" sz="quarter" idx="11"/>
          </p:nvPr>
        </p:nvSpPr>
        <p:spPr/>
        <p:txBody>
          <a:bodyPr/>
          <a:lstStyle/>
          <a:p>
            <a:endParaRPr lang="da-DK" dirty="0"/>
          </a:p>
        </p:txBody>
      </p:sp>
      <p:sp>
        <p:nvSpPr>
          <p:cNvPr id="5" name="Pladsholder til diasnummer 4"/>
          <p:cNvSpPr>
            <a:spLocks noGrp="1"/>
          </p:cNvSpPr>
          <p:nvPr>
            <p:ph type="sldNum" sz="quarter" idx="12"/>
          </p:nvPr>
        </p:nvSpPr>
        <p:spPr/>
        <p:txBody>
          <a:bodyPr/>
          <a:lstStyle/>
          <a:p>
            <a:fld id="{022BCACD-1608-F64A-B53B-59E1B198605F}" type="slidenum">
              <a:rPr lang="da-DK" smtClean="0"/>
              <a:pPr/>
              <a:t>‹nr.›</a:t>
            </a:fld>
            <a:endParaRPr lang="da-DK" dirty="0"/>
          </a:p>
        </p:txBody>
      </p:sp>
    </p:spTree>
    <p:extLst>
      <p:ext uri="{BB962C8B-B14F-4D97-AF65-F5344CB8AC3E}">
        <p14:creationId xmlns:p14="http://schemas.microsoft.com/office/powerpoint/2010/main" val="1679432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B5AEC2AB-F2B1-C64B-8962-53AF80FC698B}" type="datetimeFigureOut">
              <a:rPr lang="da-DK" smtClean="0"/>
              <a:pPr/>
              <a:t>14-03-2023</a:t>
            </a:fld>
            <a:endParaRPr lang="da-DK" dirty="0"/>
          </a:p>
        </p:txBody>
      </p:sp>
      <p:sp>
        <p:nvSpPr>
          <p:cNvPr id="3" name="Pladsholder til sidefod 2"/>
          <p:cNvSpPr>
            <a:spLocks noGrp="1"/>
          </p:cNvSpPr>
          <p:nvPr>
            <p:ph type="ftr" sz="quarter" idx="11"/>
          </p:nvPr>
        </p:nvSpPr>
        <p:spPr/>
        <p:txBody>
          <a:bodyPr/>
          <a:lstStyle/>
          <a:p>
            <a:endParaRPr lang="da-DK" dirty="0"/>
          </a:p>
        </p:txBody>
      </p:sp>
      <p:sp>
        <p:nvSpPr>
          <p:cNvPr id="4" name="Pladsholder til diasnummer 3"/>
          <p:cNvSpPr>
            <a:spLocks noGrp="1"/>
          </p:cNvSpPr>
          <p:nvPr>
            <p:ph type="sldNum" sz="quarter" idx="12"/>
          </p:nvPr>
        </p:nvSpPr>
        <p:spPr/>
        <p:txBody>
          <a:bodyPr/>
          <a:lstStyle/>
          <a:p>
            <a:fld id="{022BCACD-1608-F64A-B53B-59E1B198605F}" type="slidenum">
              <a:rPr lang="da-DK" smtClean="0"/>
              <a:pPr/>
              <a:t>‹nr.›</a:t>
            </a:fld>
            <a:endParaRPr lang="da-DK" dirty="0"/>
          </a:p>
        </p:txBody>
      </p:sp>
    </p:spTree>
    <p:extLst>
      <p:ext uri="{BB962C8B-B14F-4D97-AF65-F5344CB8AC3E}">
        <p14:creationId xmlns:p14="http://schemas.microsoft.com/office/powerpoint/2010/main" val="2347011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2" y="273049"/>
            <a:ext cx="3008313" cy="1162051"/>
          </a:xfrm>
        </p:spPr>
        <p:txBody>
          <a:bodyPr anchor="b"/>
          <a:lstStyle>
            <a:lvl1pPr algn="l">
              <a:defRPr sz="2000" b="1"/>
            </a:lvl1pPr>
          </a:lstStyle>
          <a:p>
            <a:r>
              <a:rPr lang="da-DK"/>
              <a:t>Klik for at redigere i masteren</a:t>
            </a:r>
          </a:p>
        </p:txBody>
      </p:sp>
      <p:sp>
        <p:nvSpPr>
          <p:cNvPr id="3" name="Pladsholder til indhold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teksttypografierne i masteren</a:t>
            </a:r>
          </a:p>
        </p:txBody>
      </p:sp>
      <p:sp>
        <p:nvSpPr>
          <p:cNvPr id="5" name="Pladsholder til dato 4"/>
          <p:cNvSpPr>
            <a:spLocks noGrp="1"/>
          </p:cNvSpPr>
          <p:nvPr>
            <p:ph type="dt" sz="half" idx="10"/>
          </p:nvPr>
        </p:nvSpPr>
        <p:spPr/>
        <p:txBody>
          <a:bodyPr/>
          <a:lstStyle/>
          <a:p>
            <a:fld id="{B5AEC2AB-F2B1-C64B-8962-53AF80FC698B}" type="datetimeFigureOut">
              <a:rPr lang="da-DK" smtClean="0"/>
              <a:pPr/>
              <a:t>14-03-2023</a:t>
            </a:fld>
            <a:endParaRPr lang="da-DK" dirty="0"/>
          </a:p>
        </p:txBody>
      </p:sp>
      <p:sp>
        <p:nvSpPr>
          <p:cNvPr id="6" name="Pladsholder til sidefod 5"/>
          <p:cNvSpPr>
            <a:spLocks noGrp="1"/>
          </p:cNvSpPr>
          <p:nvPr>
            <p:ph type="ftr" sz="quarter" idx="11"/>
          </p:nvPr>
        </p:nvSpPr>
        <p:spPr/>
        <p:txBody>
          <a:bodyPr/>
          <a:lstStyle/>
          <a:p>
            <a:endParaRPr lang="da-DK" dirty="0"/>
          </a:p>
        </p:txBody>
      </p:sp>
      <p:sp>
        <p:nvSpPr>
          <p:cNvPr id="7" name="Pladsholder til diasnummer 6"/>
          <p:cNvSpPr>
            <a:spLocks noGrp="1"/>
          </p:cNvSpPr>
          <p:nvPr>
            <p:ph type="sldNum" sz="quarter" idx="12"/>
          </p:nvPr>
        </p:nvSpPr>
        <p:spPr/>
        <p:txBody>
          <a:bodyPr/>
          <a:lstStyle/>
          <a:p>
            <a:fld id="{022BCACD-1608-F64A-B53B-59E1B198605F}" type="slidenum">
              <a:rPr lang="da-DK" smtClean="0"/>
              <a:pPr/>
              <a:t>‹nr.›</a:t>
            </a:fld>
            <a:endParaRPr lang="da-DK" dirty="0"/>
          </a:p>
        </p:txBody>
      </p:sp>
    </p:spTree>
    <p:extLst>
      <p:ext uri="{BB962C8B-B14F-4D97-AF65-F5344CB8AC3E}">
        <p14:creationId xmlns:p14="http://schemas.microsoft.com/office/powerpoint/2010/main" val="3610711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9"/>
          </a:xfrm>
        </p:spPr>
        <p:txBody>
          <a:bodyPr anchor="b"/>
          <a:lstStyle>
            <a:lvl1pPr algn="l">
              <a:defRPr sz="2000" b="1"/>
            </a:lvl1pPr>
          </a:lstStyle>
          <a:p>
            <a:r>
              <a:rPr lang="da-DK"/>
              <a:t>Klik for at redigere i masteren</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dirty="0"/>
          </a:p>
        </p:txBody>
      </p:sp>
      <p:sp>
        <p:nvSpPr>
          <p:cNvPr id="4" name="Pladsholder til tekst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teksttypografierne i masteren</a:t>
            </a:r>
          </a:p>
        </p:txBody>
      </p:sp>
      <p:sp>
        <p:nvSpPr>
          <p:cNvPr id="5" name="Pladsholder til dato 4"/>
          <p:cNvSpPr>
            <a:spLocks noGrp="1"/>
          </p:cNvSpPr>
          <p:nvPr>
            <p:ph type="dt" sz="half" idx="10"/>
          </p:nvPr>
        </p:nvSpPr>
        <p:spPr/>
        <p:txBody>
          <a:bodyPr/>
          <a:lstStyle/>
          <a:p>
            <a:fld id="{B5AEC2AB-F2B1-C64B-8962-53AF80FC698B}" type="datetimeFigureOut">
              <a:rPr lang="da-DK" smtClean="0"/>
              <a:pPr/>
              <a:t>14-03-2023</a:t>
            </a:fld>
            <a:endParaRPr lang="da-DK" dirty="0"/>
          </a:p>
        </p:txBody>
      </p:sp>
      <p:sp>
        <p:nvSpPr>
          <p:cNvPr id="6" name="Pladsholder til sidefod 5"/>
          <p:cNvSpPr>
            <a:spLocks noGrp="1"/>
          </p:cNvSpPr>
          <p:nvPr>
            <p:ph type="ftr" sz="quarter" idx="11"/>
          </p:nvPr>
        </p:nvSpPr>
        <p:spPr/>
        <p:txBody>
          <a:bodyPr/>
          <a:lstStyle/>
          <a:p>
            <a:endParaRPr lang="da-DK" dirty="0"/>
          </a:p>
        </p:txBody>
      </p:sp>
      <p:sp>
        <p:nvSpPr>
          <p:cNvPr id="7" name="Pladsholder til diasnummer 6"/>
          <p:cNvSpPr>
            <a:spLocks noGrp="1"/>
          </p:cNvSpPr>
          <p:nvPr>
            <p:ph type="sldNum" sz="quarter" idx="12"/>
          </p:nvPr>
        </p:nvSpPr>
        <p:spPr/>
        <p:txBody>
          <a:bodyPr/>
          <a:lstStyle/>
          <a:p>
            <a:fld id="{022BCACD-1608-F64A-B53B-59E1B198605F}" type="slidenum">
              <a:rPr lang="da-DK" smtClean="0"/>
              <a:pPr/>
              <a:t>‹nr.›</a:t>
            </a:fld>
            <a:endParaRPr lang="da-DK" dirty="0"/>
          </a:p>
        </p:txBody>
      </p:sp>
    </p:spTree>
    <p:extLst>
      <p:ext uri="{BB962C8B-B14F-4D97-AF65-F5344CB8AC3E}">
        <p14:creationId xmlns:p14="http://schemas.microsoft.com/office/powerpoint/2010/main" val="338271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da-DK"/>
              <a:t>Klik for at redigere i masteren</a:t>
            </a:r>
          </a:p>
        </p:txBody>
      </p:sp>
      <p:sp>
        <p:nvSpPr>
          <p:cNvPr id="3" name="Pladsholder til tekst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AEC2AB-F2B1-C64B-8962-53AF80FC698B}" type="datetimeFigureOut">
              <a:rPr lang="da-DK" smtClean="0"/>
              <a:pPr/>
              <a:t>14-03-2023</a:t>
            </a:fld>
            <a:endParaRPr lang="da-DK" dirty="0"/>
          </a:p>
        </p:txBody>
      </p:sp>
      <p:sp>
        <p:nvSpPr>
          <p:cNvPr id="5" name="Pladsholder til sidefod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dirty="0"/>
          </a:p>
        </p:txBody>
      </p:sp>
      <p:sp>
        <p:nvSpPr>
          <p:cNvPr id="6" name="Pladsholder til diasnumm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2BCACD-1608-F64A-B53B-59E1B198605F}" type="slidenum">
              <a:rPr lang="da-DK" smtClean="0"/>
              <a:pPr/>
              <a:t>‹nr.›</a:t>
            </a:fld>
            <a:endParaRPr lang="da-DK" dirty="0"/>
          </a:p>
        </p:txBody>
      </p:sp>
    </p:spTree>
    <p:extLst>
      <p:ext uri="{BB962C8B-B14F-4D97-AF65-F5344CB8AC3E}">
        <p14:creationId xmlns:p14="http://schemas.microsoft.com/office/powerpoint/2010/main" val="2266399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1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Billede 8">
            <a:extLst>
              <a:ext uri="{FF2B5EF4-FFF2-40B4-BE49-F238E27FC236}">
                <a16:creationId xmlns:a16="http://schemas.microsoft.com/office/drawing/2014/main" id="{7EB7A26C-AB2F-1D48-A56F-ABB8632B170D}"/>
              </a:ext>
            </a:extLst>
          </p:cNvPr>
          <p:cNvPicPr>
            <a:picLocks noChangeAspect="1"/>
          </p:cNvPicPr>
          <p:nvPr/>
        </p:nvPicPr>
        <p:blipFill>
          <a:blip r:embed="rId2"/>
          <a:stretch>
            <a:fillRect/>
          </a:stretch>
        </p:blipFill>
        <p:spPr>
          <a:xfrm>
            <a:off x="0" y="0"/>
            <a:ext cx="9144000" cy="6858000"/>
          </a:xfrm>
          <a:prstGeom prst="rect">
            <a:avLst/>
          </a:prstGeom>
        </p:spPr>
      </p:pic>
      <p:sp>
        <p:nvSpPr>
          <p:cNvPr id="11" name="Titel 10"/>
          <p:cNvSpPr>
            <a:spLocks noGrp="1"/>
          </p:cNvSpPr>
          <p:nvPr>
            <p:ph type="ctrTitle"/>
          </p:nvPr>
        </p:nvSpPr>
        <p:spPr>
          <a:xfrm>
            <a:off x="283066" y="1996081"/>
            <a:ext cx="8772443" cy="3360625"/>
          </a:xfrm>
        </p:spPr>
        <p:txBody>
          <a:bodyPr>
            <a:normAutofit/>
          </a:bodyPr>
          <a:lstStyle/>
          <a:p>
            <a:pPr algn="l"/>
            <a:r>
              <a:rPr lang="da-DK" sz="5300" b="1" dirty="0">
                <a:solidFill>
                  <a:schemeClr val="bg1"/>
                </a:solidFill>
                <a:latin typeface="Arial" panose="020B0604020202020204" pitchFamily="34" charset="0"/>
                <a:cs typeface="Arial" panose="020B0604020202020204" pitchFamily="34" charset="0"/>
                <a:sym typeface="Wingdings" pitchFamily="2" charset="2"/>
              </a:rPr>
              <a:t>FORRETNINGSPLAN 2023</a:t>
            </a:r>
            <a:endParaRPr lang="da-DK" sz="5300" b="1" dirty="0">
              <a:solidFill>
                <a:schemeClr val="bg1"/>
              </a:solidFill>
              <a:latin typeface="Arial" panose="020B0604020202020204" pitchFamily="34" charset="0"/>
              <a:cs typeface="Arial" panose="020B0604020202020204" pitchFamily="34" charset="0"/>
            </a:endParaRPr>
          </a:p>
        </p:txBody>
      </p:sp>
      <p:pic>
        <p:nvPicPr>
          <p:cNvPr id="10" name="Billede 9">
            <a:extLst>
              <a:ext uri="{FF2B5EF4-FFF2-40B4-BE49-F238E27FC236}">
                <a16:creationId xmlns:a16="http://schemas.microsoft.com/office/drawing/2014/main" id="{E1FBC091-9F93-1F48-9884-D808C69827B8}"/>
              </a:ext>
            </a:extLst>
          </p:cNvPr>
          <p:cNvPicPr>
            <a:picLocks noChangeAspect="1"/>
          </p:cNvPicPr>
          <p:nvPr/>
        </p:nvPicPr>
        <p:blipFill>
          <a:blip r:embed="rId3"/>
          <a:stretch>
            <a:fillRect/>
          </a:stretch>
        </p:blipFill>
        <p:spPr>
          <a:xfrm>
            <a:off x="3818263" y="4395020"/>
            <a:ext cx="1867571" cy="1673840"/>
          </a:xfrm>
          <a:prstGeom prst="rect">
            <a:avLst/>
          </a:prstGeom>
        </p:spPr>
      </p:pic>
      <p:pic>
        <p:nvPicPr>
          <p:cNvPr id="12" name="Billede 11">
            <a:extLst>
              <a:ext uri="{FF2B5EF4-FFF2-40B4-BE49-F238E27FC236}">
                <a16:creationId xmlns:a16="http://schemas.microsoft.com/office/drawing/2014/main" id="{BE16E0DC-0403-EB4A-8F4C-51A298CEBD51}"/>
              </a:ext>
            </a:extLst>
          </p:cNvPr>
          <p:cNvPicPr>
            <a:picLocks noChangeAspect="1"/>
          </p:cNvPicPr>
          <p:nvPr/>
        </p:nvPicPr>
        <p:blipFill>
          <a:blip r:embed="rId4"/>
          <a:stretch>
            <a:fillRect/>
          </a:stretch>
        </p:blipFill>
        <p:spPr>
          <a:xfrm>
            <a:off x="2214150" y="4353927"/>
            <a:ext cx="1401971" cy="1890298"/>
          </a:xfrm>
          <a:prstGeom prst="rect">
            <a:avLst/>
          </a:prstGeom>
        </p:spPr>
      </p:pic>
      <p:pic>
        <p:nvPicPr>
          <p:cNvPr id="14" name="Billede 13">
            <a:extLst>
              <a:ext uri="{FF2B5EF4-FFF2-40B4-BE49-F238E27FC236}">
                <a16:creationId xmlns:a16="http://schemas.microsoft.com/office/drawing/2014/main" id="{04A347B1-F4A7-F44C-B07A-0A784942903F}"/>
              </a:ext>
            </a:extLst>
          </p:cNvPr>
          <p:cNvPicPr>
            <a:picLocks noChangeAspect="1"/>
          </p:cNvPicPr>
          <p:nvPr/>
        </p:nvPicPr>
        <p:blipFill>
          <a:blip r:embed="rId5"/>
          <a:stretch>
            <a:fillRect/>
          </a:stretch>
        </p:blipFill>
        <p:spPr>
          <a:xfrm>
            <a:off x="434232" y="4395020"/>
            <a:ext cx="1433612" cy="1673840"/>
          </a:xfrm>
          <a:prstGeom prst="rect">
            <a:avLst/>
          </a:prstGeom>
        </p:spPr>
      </p:pic>
    </p:spTree>
    <p:extLst>
      <p:ext uri="{BB962C8B-B14F-4D97-AF65-F5344CB8AC3E}">
        <p14:creationId xmlns:p14="http://schemas.microsoft.com/office/powerpoint/2010/main" val="3471489277"/>
      </p:ext>
    </p:extLst>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ktangel 25">
            <a:extLst>
              <a:ext uri="{FF2B5EF4-FFF2-40B4-BE49-F238E27FC236}">
                <a16:creationId xmlns:a16="http://schemas.microsoft.com/office/drawing/2014/main" id="{626D0717-16DB-D048-A9DA-95E4C9494DB2}"/>
              </a:ext>
            </a:extLst>
          </p:cNvPr>
          <p:cNvSpPr/>
          <p:nvPr/>
        </p:nvSpPr>
        <p:spPr>
          <a:xfrm>
            <a:off x="0" y="1606754"/>
            <a:ext cx="9144000" cy="5251246"/>
          </a:xfrm>
          <a:prstGeom prst="rect">
            <a:avLst/>
          </a:pr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chemeClr val="accent1">
                  <a:lumMod val="75000"/>
                </a:schemeClr>
              </a:solidFill>
            </a:endParaRPr>
          </a:p>
        </p:txBody>
      </p:sp>
      <p:sp>
        <p:nvSpPr>
          <p:cNvPr id="2" name="Titel 1"/>
          <p:cNvSpPr>
            <a:spLocks noGrp="1"/>
          </p:cNvSpPr>
          <p:nvPr>
            <p:ph type="title"/>
          </p:nvPr>
        </p:nvSpPr>
        <p:spPr/>
        <p:txBody>
          <a:bodyPr/>
          <a:lstStyle/>
          <a:p>
            <a:r>
              <a:rPr lang="da-DK" dirty="0"/>
              <a:t> </a:t>
            </a:r>
          </a:p>
        </p:txBody>
      </p:sp>
      <p:sp>
        <p:nvSpPr>
          <p:cNvPr id="16" name="Tekstfelt 15">
            <a:extLst>
              <a:ext uri="{FF2B5EF4-FFF2-40B4-BE49-F238E27FC236}">
                <a16:creationId xmlns:a16="http://schemas.microsoft.com/office/drawing/2014/main" id="{2AD2C077-2C01-A444-B809-F230ACCC054D}"/>
              </a:ext>
            </a:extLst>
          </p:cNvPr>
          <p:cNvSpPr txBox="1"/>
          <p:nvPr/>
        </p:nvSpPr>
        <p:spPr>
          <a:xfrm>
            <a:off x="370154" y="898477"/>
            <a:ext cx="9262533" cy="553998"/>
          </a:xfrm>
          <a:prstGeom prst="rect">
            <a:avLst/>
          </a:prstGeom>
          <a:noFill/>
        </p:spPr>
        <p:txBody>
          <a:bodyPr wrap="square" rtlCol="0">
            <a:spAutoFit/>
          </a:bodyPr>
          <a:lstStyle/>
          <a:p>
            <a:r>
              <a:rPr lang="da-DK" sz="3000" b="1" dirty="0">
                <a:latin typeface="Arial" panose="020B0604020202020204" pitchFamily="34" charset="0"/>
                <a:cs typeface="Arial" panose="020B0604020202020204" pitchFamily="34" charset="0"/>
              </a:rPr>
              <a:t>LEDELSE OG ADMINISTRATION </a:t>
            </a:r>
          </a:p>
        </p:txBody>
      </p:sp>
      <p:graphicFrame>
        <p:nvGraphicFramePr>
          <p:cNvPr id="25" name="Tabel 24">
            <a:extLst>
              <a:ext uri="{FF2B5EF4-FFF2-40B4-BE49-F238E27FC236}">
                <a16:creationId xmlns:a16="http://schemas.microsoft.com/office/drawing/2014/main" id="{FD4B8755-2E79-D74F-A9BB-4BD91A030CB1}"/>
              </a:ext>
            </a:extLst>
          </p:cNvPr>
          <p:cNvGraphicFramePr>
            <a:graphicFrameLocks noGrp="1"/>
          </p:cNvGraphicFramePr>
          <p:nvPr>
            <p:extLst>
              <p:ext uri="{D42A27DB-BD31-4B8C-83A1-F6EECF244321}">
                <p14:modId xmlns:p14="http://schemas.microsoft.com/office/powerpoint/2010/main" val="1269934515"/>
              </p:ext>
            </p:extLst>
          </p:nvPr>
        </p:nvGraphicFramePr>
        <p:xfrm>
          <a:off x="487016" y="1930872"/>
          <a:ext cx="8047382" cy="4476692"/>
        </p:xfrm>
        <a:graphic>
          <a:graphicData uri="http://schemas.openxmlformats.org/drawingml/2006/table">
            <a:tbl>
              <a:tblPr firstRow="1" bandRow="1">
                <a:tableStyleId>{073A0DAA-6AF3-43AB-8588-CEC1D06C72B9}</a:tableStyleId>
              </a:tblPr>
              <a:tblGrid>
                <a:gridCol w="1974305">
                  <a:extLst>
                    <a:ext uri="{9D8B030D-6E8A-4147-A177-3AD203B41FA5}">
                      <a16:colId xmlns:a16="http://schemas.microsoft.com/office/drawing/2014/main" val="537512004"/>
                    </a:ext>
                  </a:extLst>
                </a:gridCol>
                <a:gridCol w="4301578">
                  <a:extLst>
                    <a:ext uri="{9D8B030D-6E8A-4147-A177-3AD203B41FA5}">
                      <a16:colId xmlns:a16="http://schemas.microsoft.com/office/drawing/2014/main" val="1209671586"/>
                    </a:ext>
                  </a:extLst>
                </a:gridCol>
                <a:gridCol w="1771499">
                  <a:extLst>
                    <a:ext uri="{9D8B030D-6E8A-4147-A177-3AD203B41FA5}">
                      <a16:colId xmlns:a16="http://schemas.microsoft.com/office/drawing/2014/main" val="2205819503"/>
                    </a:ext>
                  </a:extLst>
                </a:gridCol>
              </a:tblGrid>
              <a:tr h="486232">
                <a:tc gridSpan="3">
                  <a:txBody>
                    <a:bodyPr/>
                    <a:lstStyle/>
                    <a:p>
                      <a:r>
                        <a:rPr lang="da-DK" sz="1400" dirty="0">
                          <a:latin typeface="Arial" panose="020B0604020202020204" pitchFamily="34" charset="0"/>
                          <a:cs typeface="Arial" panose="020B0604020202020204" pitchFamily="34" charset="0"/>
                        </a:rPr>
                        <a:t>INDHOLD</a:t>
                      </a:r>
                      <a:endParaRPr lang="da-DK" sz="1400" i="1" dirty="0">
                        <a:latin typeface="Arial" panose="020B0604020202020204" pitchFamily="34" charset="0"/>
                        <a:cs typeface="Arial" panose="020B0604020202020204" pitchFamily="34" charset="0"/>
                      </a:endParaRPr>
                    </a:p>
                  </a:txBody>
                  <a:tcPr>
                    <a:solidFill>
                      <a:srgbClr val="777776"/>
                    </a:solidFill>
                  </a:tcPr>
                </a:tc>
                <a:tc hMerge="1">
                  <a:txBody>
                    <a:bodyPr/>
                    <a:lstStyle/>
                    <a:p>
                      <a:endParaRPr lang="da-DK" dirty="0"/>
                    </a:p>
                  </a:txBody>
                  <a:tcPr/>
                </a:tc>
                <a:tc hMerge="1">
                  <a:txBody>
                    <a:bodyPr/>
                    <a:lstStyle/>
                    <a:p>
                      <a:endParaRPr lang="da-DK"/>
                    </a:p>
                  </a:txBody>
                  <a:tcPr/>
                </a:tc>
                <a:extLst>
                  <a:ext uri="{0D108BD9-81ED-4DB2-BD59-A6C34878D82A}">
                    <a16:rowId xmlns:a16="http://schemas.microsoft.com/office/drawing/2014/main" val="2132681407"/>
                  </a:ext>
                </a:extLst>
              </a:tr>
              <a:tr h="410229">
                <a:tc>
                  <a:txBody>
                    <a:bodyPr/>
                    <a:lstStyle/>
                    <a:p>
                      <a:endParaRPr lang="da-DK" sz="1000" b="1" dirty="0">
                        <a:latin typeface="Arial" panose="020B0604020202020204" pitchFamily="34" charset="0"/>
                        <a:cs typeface="Arial" panose="020B0604020202020204" pitchFamily="34" charset="0"/>
                      </a:endParaRPr>
                    </a:p>
                  </a:txBody>
                  <a:tcPr>
                    <a:noFill/>
                  </a:tcPr>
                </a:tc>
                <a:tc>
                  <a:txBody>
                    <a:bodyPr/>
                    <a:lstStyle/>
                    <a:p>
                      <a:r>
                        <a:rPr lang="da-DK" sz="1000" b="1" dirty="0">
                          <a:latin typeface="Arial" panose="020B0604020202020204" pitchFamily="34" charset="0"/>
                          <a:cs typeface="Arial" panose="020B0604020202020204" pitchFamily="34" charset="0"/>
                        </a:rPr>
                        <a:t>AKTIVITETER</a:t>
                      </a:r>
                    </a:p>
                  </a:txBody>
                  <a:tcPr>
                    <a:noFill/>
                  </a:tcPr>
                </a:tc>
                <a:tc>
                  <a:txBody>
                    <a:bodyPr/>
                    <a:lstStyle/>
                    <a:p>
                      <a:r>
                        <a:rPr lang="da-DK" sz="1000" b="1" dirty="0">
                          <a:latin typeface="Arial" panose="020B0604020202020204" pitchFamily="34" charset="0"/>
                          <a:cs typeface="Arial" panose="020B0604020202020204" pitchFamily="34" charset="0"/>
                        </a:rPr>
                        <a:t>MÅL 2023</a:t>
                      </a:r>
                    </a:p>
                  </a:txBody>
                  <a:tcPr>
                    <a:noFill/>
                  </a:tcPr>
                </a:tc>
                <a:extLst>
                  <a:ext uri="{0D108BD9-81ED-4DB2-BD59-A6C34878D82A}">
                    <a16:rowId xmlns:a16="http://schemas.microsoft.com/office/drawing/2014/main" val="4049345333"/>
                  </a:ext>
                </a:extLst>
              </a:tr>
              <a:tr h="611003">
                <a:tc>
                  <a:txBody>
                    <a:bodyPr/>
                    <a:lstStyle/>
                    <a:p>
                      <a:r>
                        <a:rPr lang="da-DK" sz="850" b="0" dirty="0">
                          <a:solidFill>
                            <a:schemeClr val="tx1"/>
                          </a:solidFill>
                          <a:latin typeface="Arial" panose="020B0604020202020204" pitchFamily="34" charset="0"/>
                          <a:cs typeface="Arial" panose="020B0604020202020204" pitchFamily="34" charset="0"/>
                        </a:rPr>
                        <a:t>ANALYSER</a:t>
                      </a:r>
                    </a:p>
                  </a:txBody>
                  <a:tcPr>
                    <a:noFill/>
                  </a:tcPr>
                </a:tc>
                <a:tc>
                  <a:txBody>
                    <a:bodyPr/>
                    <a:lstStyle/>
                    <a:p>
                      <a:pPr rtl="0"/>
                      <a:r>
                        <a:rPr lang="da-DK" sz="850" b="0" kern="1200" dirty="0">
                          <a:solidFill>
                            <a:schemeClr val="tx1"/>
                          </a:solidFill>
                          <a:latin typeface="Arial" panose="020B0604020202020204" pitchFamily="34" charset="0"/>
                          <a:ea typeface="+mn-ea"/>
                          <a:cs typeface="Arial" panose="020B0604020202020204" pitchFamily="34" charset="0"/>
                        </a:rPr>
                        <a:t>Analyser og datakøb</a:t>
                      </a:r>
                    </a:p>
                  </a:txBody>
                  <a:tcPr>
                    <a:noFill/>
                  </a:tcPr>
                </a:tc>
                <a:tc>
                  <a:txBody>
                    <a:bodyPr/>
                    <a:lstStyle/>
                    <a:p>
                      <a:pPr rtl="0"/>
                      <a:endParaRPr lang="da-DK" sz="850" dirty="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3711575278"/>
                  </a:ext>
                </a:extLst>
              </a:tr>
              <a:tr h="1385761">
                <a:tc>
                  <a:txBody>
                    <a:bodyPr/>
                    <a:lstStyle/>
                    <a:p>
                      <a:r>
                        <a:rPr lang="da-DK" sz="850" dirty="0">
                          <a:latin typeface="Arial" panose="020B0604020202020204" pitchFamily="34" charset="0"/>
                          <a:cs typeface="Arial" panose="020B0604020202020204" pitchFamily="34" charset="0"/>
                        </a:rPr>
                        <a:t>ADMINISTRATION</a:t>
                      </a:r>
                    </a:p>
                    <a:p>
                      <a:endParaRPr lang="da-DK" sz="850" b="1" dirty="0">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da-DK" sz="850" b="1" kern="1200" dirty="0">
                        <a:solidFill>
                          <a:srgbClr val="FF0000"/>
                        </a:solidFill>
                        <a:latin typeface="Arial" panose="020B0604020202020204" pitchFamily="34" charset="0"/>
                        <a:ea typeface="+mn-ea"/>
                        <a:cs typeface="Arial" panose="020B0604020202020204" pitchFamily="34" charset="0"/>
                      </a:endParaRPr>
                    </a:p>
                    <a:p>
                      <a:endParaRPr lang="da-DK" sz="850" b="1" dirty="0">
                        <a:latin typeface="Arial" panose="020B0604020202020204" pitchFamily="34" charset="0"/>
                        <a:cs typeface="Arial" panose="020B0604020202020204" pitchFamily="34" charset="0"/>
                      </a:endParaRPr>
                    </a:p>
                  </a:txBody>
                  <a:tcPr>
                    <a:noFill/>
                  </a:tcPr>
                </a:tc>
                <a:tc>
                  <a:txBody>
                    <a:bodyPr/>
                    <a:lstStyle/>
                    <a:p>
                      <a:pPr rtl="0"/>
                      <a:r>
                        <a:rPr lang="da-DK" sz="850" b="0" kern="1200" dirty="0">
                          <a:solidFill>
                            <a:schemeClr val="dk1"/>
                          </a:solidFill>
                          <a:latin typeface="Arial" panose="020B0604020202020204" pitchFamily="34" charset="0"/>
                          <a:ea typeface="+mn-ea"/>
                          <a:cs typeface="Arial" panose="020B0604020202020204" pitchFamily="34" charset="0"/>
                        </a:rPr>
                        <a:t>Økonomi og rapportering</a:t>
                      </a:r>
                    </a:p>
                    <a:p>
                      <a:pPr rtl="0"/>
                      <a:r>
                        <a:rPr lang="da-DK" sz="850" b="0" kern="1200" dirty="0">
                          <a:solidFill>
                            <a:schemeClr val="dk1"/>
                          </a:solidFill>
                          <a:latin typeface="Arial" panose="020B0604020202020204" pitchFamily="34" charset="0"/>
                          <a:ea typeface="+mn-ea"/>
                          <a:cs typeface="Arial" panose="020B0604020202020204" pitchFamily="34" charset="0"/>
                        </a:rPr>
                        <a:t>Husdrift &amp; administration</a:t>
                      </a:r>
                    </a:p>
                    <a:p>
                      <a:pPr rtl="0"/>
                      <a:r>
                        <a:rPr lang="da-DK" sz="850" b="0" kern="1200" dirty="0">
                          <a:solidFill>
                            <a:schemeClr val="dk1"/>
                          </a:solidFill>
                          <a:latin typeface="Arial" panose="020B0604020202020204" pitchFamily="34" charset="0"/>
                          <a:ea typeface="+mn-ea"/>
                          <a:cs typeface="Arial" panose="020B0604020202020204" pitchFamily="34" charset="0"/>
                        </a:rPr>
                        <a:t>Rapportering på mål</a:t>
                      </a:r>
                    </a:p>
                    <a:p>
                      <a:pPr rtl="0"/>
                      <a:r>
                        <a:rPr lang="da-DK" sz="850" b="0" kern="1200" dirty="0">
                          <a:solidFill>
                            <a:schemeClr val="dk1"/>
                          </a:solidFill>
                          <a:latin typeface="Arial" panose="020B0604020202020204" pitchFamily="34" charset="0"/>
                          <a:ea typeface="+mn-ea"/>
                          <a:cs typeface="Arial" panose="020B0604020202020204" pitchFamily="34" charset="0"/>
                        </a:rPr>
                        <a:t>Hjemmesiden, GDPR, drevstruktur, CRM-system mv.</a:t>
                      </a:r>
                    </a:p>
                    <a:p>
                      <a:pPr rtl="0"/>
                      <a:r>
                        <a:rPr lang="da-DK" sz="850" b="0" kern="1200" dirty="0">
                          <a:solidFill>
                            <a:schemeClr val="dk1"/>
                          </a:solidFill>
                          <a:latin typeface="Arial" panose="020B0604020202020204" pitchFamily="34" charset="0"/>
                          <a:ea typeface="+mn-ea"/>
                          <a:cs typeface="Arial" panose="020B0604020202020204" pitchFamily="34" charset="0"/>
                        </a:rPr>
                        <a:t>Projektstyring og Ad Hoc opgaver</a:t>
                      </a:r>
                    </a:p>
                    <a:p>
                      <a:pPr rtl="0"/>
                      <a:r>
                        <a:rPr lang="da-DK" sz="850" b="0" kern="1200" dirty="0">
                          <a:solidFill>
                            <a:schemeClr val="dk1"/>
                          </a:solidFill>
                          <a:latin typeface="Arial" panose="020B0604020202020204" pitchFamily="34" charset="0"/>
                          <a:ea typeface="+mn-ea"/>
                          <a:cs typeface="Arial" panose="020B0604020202020204" pitchFamily="34" charset="0"/>
                        </a:rPr>
                        <a:t>Intern opfølgning (PA)</a:t>
                      </a:r>
                    </a:p>
                  </a:txBody>
                  <a:tcPr>
                    <a:noFill/>
                  </a:tcPr>
                </a:tc>
                <a:tc>
                  <a:txBody>
                    <a:bodyPr/>
                    <a:lstStyle/>
                    <a:p>
                      <a:pPr rtl="0"/>
                      <a:endParaRPr lang="da-DK" sz="850" dirty="0">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939191535"/>
                  </a:ext>
                </a:extLst>
              </a:tr>
              <a:tr h="972464">
                <a:tc>
                  <a:txBody>
                    <a:bodyPr/>
                    <a:lstStyle/>
                    <a:p>
                      <a:pPr marL="0" indent="0">
                        <a:buFont typeface="Arial" panose="020B0604020202020204" pitchFamily="34" charset="0"/>
                        <a:buNone/>
                      </a:pPr>
                      <a:r>
                        <a:rPr lang="da-DK" sz="850" b="0" kern="1200" dirty="0">
                          <a:solidFill>
                            <a:schemeClr val="dk1"/>
                          </a:solidFill>
                          <a:latin typeface="Arial" panose="020B0604020202020204" pitchFamily="34" charset="0"/>
                          <a:ea typeface="+mn-ea"/>
                          <a:cs typeface="Arial" panose="020B0604020202020204" pitchFamily="34" charset="0"/>
                        </a:rPr>
                        <a:t>LEDELSE</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da-DK" sz="850" b="1" kern="1200" dirty="0">
                        <a:solidFill>
                          <a:srgbClr val="FF0000"/>
                        </a:solidFill>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endParaRPr lang="da-DK" sz="850" b="0" kern="1200" dirty="0">
                        <a:solidFill>
                          <a:schemeClr val="dk1"/>
                        </a:solidFill>
                        <a:latin typeface="Arial" panose="020B0604020202020204" pitchFamily="34" charset="0"/>
                        <a:ea typeface="+mn-ea"/>
                        <a:cs typeface="Arial" panose="020B0604020202020204" pitchFamily="34" charset="0"/>
                      </a:endParaRPr>
                    </a:p>
                  </a:txBody>
                  <a:tcPr>
                    <a:noFill/>
                  </a:tcPr>
                </a:tc>
                <a:tc>
                  <a:txBody>
                    <a:bodyPr/>
                    <a:lstStyle/>
                    <a:p>
                      <a:pPr rtl="0"/>
                      <a:r>
                        <a:rPr lang="da-DK" sz="850" kern="1200" baseline="0" dirty="0">
                          <a:latin typeface="Arial" panose="020B0604020202020204" pitchFamily="34" charset="0"/>
                          <a:cs typeface="Arial" panose="020B0604020202020204" pitchFamily="34" charset="0"/>
                        </a:rPr>
                        <a:t>Kontakt- &amp; interessentpleje, netværk, eksterne samarbejder</a:t>
                      </a:r>
                    </a:p>
                    <a:p>
                      <a:pPr rtl="0"/>
                      <a:r>
                        <a:rPr lang="da-DK" sz="850" kern="1200" baseline="0" dirty="0">
                          <a:latin typeface="Arial" panose="020B0604020202020204" pitchFamily="34" charset="0"/>
                          <a:cs typeface="Arial" panose="020B0604020202020204" pitchFamily="34" charset="0"/>
                        </a:rPr>
                        <a:t>Bestyrelsesbetjening</a:t>
                      </a:r>
                    </a:p>
                    <a:p>
                      <a:pPr rtl="0"/>
                      <a:r>
                        <a:rPr lang="da-DK" sz="850" kern="1200" baseline="0" dirty="0">
                          <a:solidFill>
                            <a:schemeClr val="dk1"/>
                          </a:solidFill>
                          <a:latin typeface="Arial" panose="020B0604020202020204" pitchFamily="34" charset="0"/>
                          <a:ea typeface="+mn-ea"/>
                          <a:cs typeface="Arial" panose="020B0604020202020204" pitchFamily="34" charset="0"/>
                        </a:rPr>
                        <a:t>Samarbejde med Næstved Kommune</a:t>
                      </a:r>
                    </a:p>
                    <a:p>
                      <a:pPr rtl="0"/>
                      <a:r>
                        <a:rPr lang="da-DK" sz="850" kern="1200" baseline="0" dirty="0">
                          <a:solidFill>
                            <a:schemeClr val="dk1"/>
                          </a:solidFill>
                          <a:latin typeface="Arial" panose="020B0604020202020204" pitchFamily="34" charset="0"/>
                          <a:ea typeface="+mn-ea"/>
                          <a:cs typeface="Arial" panose="020B0604020202020204" pitchFamily="34" charset="0"/>
                        </a:rPr>
                        <a:t>Ledelse, udvikling og opgavesparring for konsulenterne</a:t>
                      </a:r>
                    </a:p>
                  </a:txBody>
                  <a:tcPr>
                    <a:noFill/>
                  </a:tcPr>
                </a:tc>
                <a:tc>
                  <a:txBody>
                    <a:bodyPr/>
                    <a:lstStyle/>
                    <a:p>
                      <a:pPr rtl="0"/>
                      <a:endParaRPr lang="da-DK" sz="850" kern="1200" baseline="0" dirty="0">
                        <a:solidFill>
                          <a:schemeClr val="dk1"/>
                        </a:solidFill>
                        <a:latin typeface="Arial" panose="020B0604020202020204" pitchFamily="34" charset="0"/>
                        <a:ea typeface="+mn-ea"/>
                        <a:cs typeface="Arial" panose="020B0604020202020204" pitchFamily="34" charset="0"/>
                      </a:endParaRPr>
                    </a:p>
                  </a:txBody>
                  <a:tcPr>
                    <a:noFill/>
                  </a:tcPr>
                </a:tc>
                <a:extLst>
                  <a:ext uri="{0D108BD9-81ED-4DB2-BD59-A6C34878D82A}">
                    <a16:rowId xmlns:a16="http://schemas.microsoft.com/office/drawing/2014/main" val="1310493560"/>
                  </a:ext>
                </a:extLst>
              </a:tr>
              <a:tr h="611003">
                <a:tc>
                  <a:txBody>
                    <a:bodyPr/>
                    <a:lstStyle/>
                    <a:p>
                      <a:pPr marL="0" indent="0">
                        <a:buFont typeface="Arial" panose="020B0604020202020204" pitchFamily="34" charset="0"/>
                        <a:buNone/>
                      </a:pPr>
                      <a:r>
                        <a:rPr lang="da-DK" sz="850" b="0" kern="1200" dirty="0">
                          <a:solidFill>
                            <a:schemeClr val="dk1"/>
                          </a:solidFill>
                          <a:latin typeface="Arial" panose="020B0604020202020204" pitchFamily="34" charset="0"/>
                          <a:ea typeface="+mn-ea"/>
                          <a:cs typeface="Arial" panose="020B0604020202020204" pitchFamily="34" charset="0"/>
                        </a:rPr>
                        <a:t>PERSONALETID</a:t>
                      </a:r>
                      <a:endParaRPr lang="da-DK" sz="850" b="1" kern="1200" dirty="0">
                        <a:solidFill>
                          <a:srgbClr val="FF0000"/>
                        </a:solidFill>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endParaRPr lang="da-DK" sz="850" b="0" kern="1200" dirty="0">
                        <a:solidFill>
                          <a:schemeClr val="dk1"/>
                        </a:solidFill>
                        <a:latin typeface="Arial" panose="020B0604020202020204" pitchFamily="34" charset="0"/>
                        <a:ea typeface="+mn-ea"/>
                        <a:cs typeface="Arial" panose="020B0604020202020204" pitchFamily="34" charset="0"/>
                      </a:endParaRPr>
                    </a:p>
                  </a:txBody>
                  <a:tcPr>
                    <a:noFill/>
                  </a:tcPr>
                </a:tc>
                <a:tc>
                  <a:txBody>
                    <a:bodyPr/>
                    <a:lstStyle/>
                    <a:p>
                      <a:pPr rtl="0"/>
                      <a:r>
                        <a:rPr lang="da-DK" sz="850" kern="1200" baseline="0" dirty="0">
                          <a:solidFill>
                            <a:schemeClr val="dk1"/>
                          </a:solidFill>
                          <a:latin typeface="Arial" panose="020B0604020202020204" pitchFamily="34" charset="0"/>
                          <a:ea typeface="+mn-ea"/>
                          <a:cs typeface="Arial" panose="020B0604020202020204" pitchFamily="34" charset="0"/>
                        </a:rPr>
                        <a:t>Mandagsmøder, CRM-registrering, uddannelse, P-arrangementer, projektmøder mm.</a:t>
                      </a:r>
                    </a:p>
                  </a:txBody>
                  <a:tcPr>
                    <a:noFill/>
                  </a:tcPr>
                </a:tc>
                <a:tc>
                  <a:txBody>
                    <a:bodyPr/>
                    <a:lstStyle/>
                    <a:p>
                      <a:pPr rtl="0"/>
                      <a:endParaRPr lang="da-DK" sz="850" kern="1200" baseline="0" dirty="0">
                        <a:solidFill>
                          <a:schemeClr val="dk1"/>
                        </a:solidFill>
                        <a:latin typeface="Arial" panose="020B0604020202020204" pitchFamily="34" charset="0"/>
                        <a:ea typeface="+mn-ea"/>
                        <a:cs typeface="Arial" panose="020B0604020202020204" pitchFamily="34" charset="0"/>
                      </a:endParaRPr>
                    </a:p>
                  </a:txBody>
                  <a:tcPr>
                    <a:noFill/>
                  </a:tcPr>
                </a:tc>
                <a:extLst>
                  <a:ext uri="{0D108BD9-81ED-4DB2-BD59-A6C34878D82A}">
                    <a16:rowId xmlns:a16="http://schemas.microsoft.com/office/drawing/2014/main" val="4212184683"/>
                  </a:ext>
                </a:extLst>
              </a:tr>
            </a:tbl>
          </a:graphicData>
        </a:graphic>
      </p:graphicFrame>
      <p:pic>
        <p:nvPicPr>
          <p:cNvPr id="12" name="Billede 11">
            <a:extLst>
              <a:ext uri="{FF2B5EF4-FFF2-40B4-BE49-F238E27FC236}">
                <a16:creationId xmlns:a16="http://schemas.microsoft.com/office/drawing/2014/main" id="{1CFC4690-59F4-424D-B321-8FB484664C30}"/>
              </a:ext>
            </a:extLst>
          </p:cNvPr>
          <p:cNvPicPr>
            <a:picLocks noChangeAspect="1"/>
          </p:cNvPicPr>
          <p:nvPr/>
        </p:nvPicPr>
        <p:blipFill>
          <a:blip r:embed="rId3"/>
          <a:stretch>
            <a:fillRect/>
          </a:stretch>
        </p:blipFill>
        <p:spPr>
          <a:xfrm>
            <a:off x="400323" y="225520"/>
            <a:ext cx="597069" cy="583576"/>
          </a:xfrm>
          <a:prstGeom prst="rect">
            <a:avLst/>
          </a:prstGeom>
        </p:spPr>
      </p:pic>
      <p:pic>
        <p:nvPicPr>
          <p:cNvPr id="15" name="Billede 14">
            <a:extLst>
              <a:ext uri="{FF2B5EF4-FFF2-40B4-BE49-F238E27FC236}">
                <a16:creationId xmlns:a16="http://schemas.microsoft.com/office/drawing/2014/main" id="{E04747BC-F1A1-C147-8ABF-0734FCF8F348}"/>
              </a:ext>
            </a:extLst>
          </p:cNvPr>
          <p:cNvPicPr>
            <a:picLocks noChangeAspect="1"/>
          </p:cNvPicPr>
          <p:nvPr/>
        </p:nvPicPr>
        <p:blipFill>
          <a:blip r:embed="rId4"/>
          <a:stretch>
            <a:fillRect/>
          </a:stretch>
        </p:blipFill>
        <p:spPr>
          <a:xfrm>
            <a:off x="1109989" y="227464"/>
            <a:ext cx="583074" cy="586444"/>
          </a:xfrm>
          <a:prstGeom prst="rect">
            <a:avLst/>
          </a:prstGeom>
        </p:spPr>
      </p:pic>
      <p:pic>
        <p:nvPicPr>
          <p:cNvPr id="18" name="Billede 17">
            <a:extLst>
              <a:ext uri="{FF2B5EF4-FFF2-40B4-BE49-F238E27FC236}">
                <a16:creationId xmlns:a16="http://schemas.microsoft.com/office/drawing/2014/main" id="{E9360346-F0EC-6F40-8EB6-5DF58C2DE462}"/>
              </a:ext>
            </a:extLst>
          </p:cNvPr>
          <p:cNvPicPr>
            <a:picLocks noChangeAspect="1"/>
          </p:cNvPicPr>
          <p:nvPr/>
        </p:nvPicPr>
        <p:blipFill>
          <a:blip r:embed="rId5"/>
          <a:stretch>
            <a:fillRect/>
          </a:stretch>
        </p:blipFill>
        <p:spPr>
          <a:xfrm>
            <a:off x="1794548" y="219878"/>
            <a:ext cx="603591" cy="586444"/>
          </a:xfrm>
          <a:prstGeom prst="rect">
            <a:avLst/>
          </a:prstGeom>
        </p:spPr>
      </p:pic>
      <p:pic>
        <p:nvPicPr>
          <p:cNvPr id="10" name="Billede 9">
            <a:extLst>
              <a:ext uri="{FF2B5EF4-FFF2-40B4-BE49-F238E27FC236}">
                <a16:creationId xmlns:a16="http://schemas.microsoft.com/office/drawing/2014/main" id="{C6D94C95-0E33-C146-BC8F-0B53296E6DD0}"/>
              </a:ext>
            </a:extLst>
          </p:cNvPr>
          <p:cNvPicPr>
            <a:picLocks noChangeAspect="1"/>
          </p:cNvPicPr>
          <p:nvPr/>
        </p:nvPicPr>
        <p:blipFill>
          <a:blip r:embed="rId6"/>
          <a:stretch>
            <a:fillRect/>
          </a:stretch>
        </p:blipFill>
        <p:spPr>
          <a:xfrm>
            <a:off x="7639008" y="450436"/>
            <a:ext cx="1065774" cy="569015"/>
          </a:xfrm>
          <a:prstGeom prst="rect">
            <a:avLst/>
          </a:prstGeom>
        </p:spPr>
      </p:pic>
    </p:spTree>
    <p:extLst>
      <p:ext uri="{BB962C8B-B14F-4D97-AF65-F5344CB8AC3E}">
        <p14:creationId xmlns:p14="http://schemas.microsoft.com/office/powerpoint/2010/main" val="672129346"/>
      </p:ext>
    </p:extLst>
  </p:cSld>
  <p:clrMapOvr>
    <a:masterClrMapping/>
  </p:clrMapOvr>
  <p:transition>
    <p:pull dir="l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a:extLst>
              <a:ext uri="{FF2B5EF4-FFF2-40B4-BE49-F238E27FC236}">
                <a16:creationId xmlns:a16="http://schemas.microsoft.com/office/drawing/2014/main" id="{EA4DA004-29F9-1B43-9203-158F6F4C457D}"/>
              </a:ext>
            </a:extLst>
          </p:cNvPr>
          <p:cNvPicPr>
            <a:picLocks noChangeAspect="1"/>
          </p:cNvPicPr>
          <p:nvPr/>
        </p:nvPicPr>
        <p:blipFill>
          <a:blip r:embed="rId3"/>
          <a:stretch>
            <a:fillRect/>
          </a:stretch>
        </p:blipFill>
        <p:spPr>
          <a:xfrm>
            <a:off x="0" y="3651"/>
            <a:ext cx="9144000" cy="6858000"/>
          </a:xfrm>
          <a:prstGeom prst="rect">
            <a:avLst/>
          </a:prstGeom>
        </p:spPr>
      </p:pic>
      <p:sp>
        <p:nvSpPr>
          <p:cNvPr id="2" name="Titel 1"/>
          <p:cNvSpPr>
            <a:spLocks noGrp="1"/>
          </p:cNvSpPr>
          <p:nvPr>
            <p:ph type="title"/>
          </p:nvPr>
        </p:nvSpPr>
        <p:spPr/>
        <p:txBody>
          <a:bodyPr/>
          <a:lstStyle/>
          <a:p>
            <a:r>
              <a:rPr lang="da-DK" dirty="0"/>
              <a:t> </a:t>
            </a:r>
          </a:p>
        </p:txBody>
      </p:sp>
      <p:sp>
        <p:nvSpPr>
          <p:cNvPr id="9" name="Rektangel 8">
            <a:extLst>
              <a:ext uri="{FF2B5EF4-FFF2-40B4-BE49-F238E27FC236}">
                <a16:creationId xmlns:a16="http://schemas.microsoft.com/office/drawing/2014/main" id="{79E6CA26-7718-364D-9ECF-3F29DF4B114B}"/>
              </a:ext>
            </a:extLst>
          </p:cNvPr>
          <p:cNvSpPr/>
          <p:nvPr/>
        </p:nvSpPr>
        <p:spPr>
          <a:xfrm>
            <a:off x="360215" y="3802975"/>
            <a:ext cx="7831183" cy="2254463"/>
          </a:xfrm>
          <a:prstGeom prst="rect">
            <a:avLst/>
          </a:prstGeom>
        </p:spPr>
        <p:txBody>
          <a:bodyPr wrap="square">
            <a:spAutoFit/>
          </a:bodyPr>
          <a:lstStyle/>
          <a:p>
            <a:endParaRPr lang="da-DK" sz="1000"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a-DK" sz="1000" dirty="0">
                <a:solidFill>
                  <a:schemeClr val="bg1"/>
                </a:solidFill>
                <a:latin typeface="Arial" panose="020B0604020202020204" pitchFamily="34" charset="0"/>
                <a:cs typeface="Arial" panose="020B0604020202020204" pitchFamily="34" charset="0"/>
              </a:rPr>
              <a:t>Næstved Erhverv A/S er det lokale erhvervsfremmeselskab i Næstved kommune. </a:t>
            </a:r>
          </a:p>
          <a:p>
            <a:pPr marL="285750" indent="-285750">
              <a:buFont typeface="Arial" panose="020B0604020202020204" pitchFamily="34" charset="0"/>
              <a:buChar char="•"/>
            </a:pPr>
            <a:endParaRPr lang="da-DK" sz="1000"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a-DK" sz="1000" dirty="0">
                <a:solidFill>
                  <a:schemeClr val="bg1"/>
                </a:solidFill>
                <a:latin typeface="Arial" panose="020B0604020202020204" pitchFamily="34" charset="0"/>
                <a:cs typeface="Arial" panose="020B0604020202020204" pitchFamily="34" charset="0"/>
              </a:rPr>
              <a:t>Næstved Erhverv arbejder for at skabe økonomisk vækst og flere arbejdspladser i det lokale erhvervsliv </a:t>
            </a:r>
            <a:br>
              <a:rPr lang="da-DK" sz="1000" dirty="0">
                <a:solidFill>
                  <a:schemeClr val="bg1"/>
                </a:solidFill>
                <a:latin typeface="Arial" panose="020B0604020202020204" pitchFamily="34" charset="0"/>
                <a:cs typeface="Arial" panose="020B0604020202020204" pitchFamily="34" charset="0"/>
              </a:rPr>
            </a:br>
            <a:r>
              <a:rPr lang="da-DK" sz="1000" dirty="0">
                <a:solidFill>
                  <a:schemeClr val="bg1"/>
                </a:solidFill>
                <a:latin typeface="Arial" panose="020B0604020202020204" pitchFamily="34" charset="0"/>
                <a:cs typeface="Arial" panose="020B0604020202020204" pitchFamily="34" charset="0"/>
              </a:rPr>
              <a:t>i Næstved kommune.</a:t>
            </a:r>
          </a:p>
          <a:p>
            <a:r>
              <a:rPr lang="da-DK" sz="1000" dirty="0">
                <a:solidFill>
                  <a:schemeClr val="bg1"/>
                </a:solidFill>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da-DK" sz="1000" dirty="0">
                <a:solidFill>
                  <a:schemeClr val="bg1"/>
                </a:solidFill>
                <a:latin typeface="Arial" panose="020B0604020202020204" pitchFamily="34" charset="0"/>
                <a:cs typeface="Arial" panose="020B0604020202020204" pitchFamily="34" charset="0"/>
              </a:rPr>
              <a:t>Næstved Erhverv A/S er ejet 51% af Næstved Udviklingsfond og 49% af Næstved Kommune.</a:t>
            </a:r>
          </a:p>
          <a:p>
            <a:pPr marL="285750" indent="-285750">
              <a:buFont typeface="Arial" panose="020B0604020202020204" pitchFamily="34" charset="0"/>
              <a:buChar char="•"/>
            </a:pPr>
            <a:endParaRPr lang="da-DK" sz="1000"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a-DK" sz="1000" dirty="0">
                <a:solidFill>
                  <a:schemeClr val="bg1"/>
                </a:solidFill>
                <a:latin typeface="Arial" panose="020B0604020202020204" pitchFamily="34" charset="0"/>
                <a:cs typeface="Arial" panose="020B0604020202020204" pitchFamily="34" charset="0"/>
              </a:rPr>
              <a:t>Næstved Erhverv A/S er ledet af en bestyrelse bestående af 7 erhvervsfolk og 3 byrådspolitikere.</a:t>
            </a:r>
          </a:p>
          <a:p>
            <a:pPr marL="285750" indent="-285750">
              <a:buFont typeface="Arial" panose="020B0604020202020204" pitchFamily="34" charset="0"/>
              <a:buChar char="•"/>
            </a:pPr>
            <a:endParaRPr lang="da-DK" sz="1000"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a-DK" sz="1000" dirty="0">
                <a:solidFill>
                  <a:schemeClr val="bg1"/>
                </a:solidFill>
                <a:latin typeface="Arial" panose="020B0604020202020204" pitchFamily="34" charset="0"/>
                <a:cs typeface="Arial" panose="020B0604020202020204" pitchFamily="34" charset="0"/>
              </a:rPr>
              <a:t>Næstved Kommunes borgmester er formand for Næstved Erhverv A/S’ bestyrelse.</a:t>
            </a:r>
          </a:p>
          <a:p>
            <a:pPr marL="285750" indent="-285750">
              <a:buFont typeface="Arial" panose="020B0604020202020204" pitchFamily="34" charset="0"/>
              <a:buChar char="•"/>
            </a:pPr>
            <a:endParaRPr lang="da-DK" sz="1000"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a-DK" sz="1000" dirty="0">
                <a:solidFill>
                  <a:schemeClr val="bg1"/>
                </a:solidFill>
                <a:latin typeface="Arial" panose="020B0604020202020204" pitchFamily="34" charset="0"/>
                <a:cs typeface="Arial" panose="020B0604020202020204" pitchFamily="34" charset="0"/>
              </a:rPr>
              <a:t>Næstved Erhverv A/S har pt. 8 ansatte og et budget på ca. 5,2 </a:t>
            </a:r>
            <a:r>
              <a:rPr lang="da-DK" sz="1000" dirty="0" err="1">
                <a:solidFill>
                  <a:schemeClr val="bg1"/>
                </a:solidFill>
                <a:latin typeface="Arial" panose="020B0604020202020204" pitchFamily="34" charset="0"/>
                <a:cs typeface="Arial" panose="020B0604020202020204" pitchFamily="34" charset="0"/>
              </a:rPr>
              <a:t>mio</a:t>
            </a:r>
            <a:r>
              <a:rPr lang="da-DK" sz="1000" dirty="0">
                <a:solidFill>
                  <a:schemeClr val="bg1"/>
                </a:solidFill>
                <a:latin typeface="Arial" panose="020B0604020202020204" pitchFamily="34" charset="0"/>
                <a:cs typeface="Arial" panose="020B0604020202020204" pitchFamily="34" charset="0"/>
              </a:rPr>
              <a:t> dkr. i 2022</a:t>
            </a:r>
          </a:p>
          <a:p>
            <a:pPr marL="285750" indent="-285750">
              <a:buFont typeface="Arial" panose="020B0604020202020204" pitchFamily="34" charset="0"/>
              <a:buChar char="•"/>
            </a:pPr>
            <a:endParaRPr lang="da-DK" sz="1050" dirty="0">
              <a:solidFill>
                <a:schemeClr val="bg1"/>
              </a:solidFill>
              <a:latin typeface="Arial" panose="020B0604020202020204" pitchFamily="34" charset="0"/>
              <a:cs typeface="Arial" panose="020B0604020202020204" pitchFamily="34" charset="0"/>
            </a:endParaRPr>
          </a:p>
        </p:txBody>
      </p:sp>
      <p:sp>
        <p:nvSpPr>
          <p:cNvPr id="18" name="Tekstfelt 17">
            <a:extLst>
              <a:ext uri="{FF2B5EF4-FFF2-40B4-BE49-F238E27FC236}">
                <a16:creationId xmlns:a16="http://schemas.microsoft.com/office/drawing/2014/main" id="{D0BADD56-5AD2-C148-8378-33EDD4BCA57A}"/>
              </a:ext>
            </a:extLst>
          </p:cNvPr>
          <p:cNvSpPr txBox="1"/>
          <p:nvPr/>
        </p:nvSpPr>
        <p:spPr>
          <a:xfrm>
            <a:off x="370154" y="3247314"/>
            <a:ext cx="9262533" cy="553998"/>
          </a:xfrm>
          <a:prstGeom prst="rect">
            <a:avLst/>
          </a:prstGeom>
          <a:noFill/>
        </p:spPr>
        <p:txBody>
          <a:bodyPr wrap="square" rtlCol="0">
            <a:spAutoFit/>
          </a:bodyPr>
          <a:lstStyle/>
          <a:p>
            <a:r>
              <a:rPr lang="da-DK" sz="3000" b="1" dirty="0">
                <a:solidFill>
                  <a:schemeClr val="bg1"/>
                </a:solidFill>
                <a:latin typeface="Arial" panose="020B0604020202020204" pitchFamily="34" charset="0"/>
                <a:cs typeface="Arial" panose="020B0604020202020204" pitchFamily="34" charset="0"/>
              </a:rPr>
              <a:t>OM NÆSTVED ERHVERV</a:t>
            </a:r>
          </a:p>
        </p:txBody>
      </p:sp>
      <p:pic>
        <p:nvPicPr>
          <p:cNvPr id="22" name="Billede 21">
            <a:extLst>
              <a:ext uri="{FF2B5EF4-FFF2-40B4-BE49-F238E27FC236}">
                <a16:creationId xmlns:a16="http://schemas.microsoft.com/office/drawing/2014/main" id="{801FF63E-9999-ED4B-A982-4E6586B7BD83}"/>
              </a:ext>
            </a:extLst>
          </p:cNvPr>
          <p:cNvPicPr>
            <a:picLocks noChangeAspect="1"/>
          </p:cNvPicPr>
          <p:nvPr/>
        </p:nvPicPr>
        <p:blipFill>
          <a:blip r:embed="rId4"/>
          <a:stretch>
            <a:fillRect/>
          </a:stretch>
        </p:blipFill>
        <p:spPr>
          <a:xfrm>
            <a:off x="3015844" y="1956215"/>
            <a:ext cx="1081172" cy="1044931"/>
          </a:xfrm>
          <a:prstGeom prst="rect">
            <a:avLst/>
          </a:prstGeom>
        </p:spPr>
      </p:pic>
      <p:pic>
        <p:nvPicPr>
          <p:cNvPr id="23" name="Billede 22">
            <a:extLst>
              <a:ext uri="{FF2B5EF4-FFF2-40B4-BE49-F238E27FC236}">
                <a16:creationId xmlns:a16="http://schemas.microsoft.com/office/drawing/2014/main" id="{665AF445-9918-EC49-BB3B-52E8FADE30C6}"/>
              </a:ext>
            </a:extLst>
          </p:cNvPr>
          <p:cNvPicPr>
            <a:picLocks noChangeAspect="1"/>
          </p:cNvPicPr>
          <p:nvPr/>
        </p:nvPicPr>
        <p:blipFill>
          <a:blip r:embed="rId5"/>
          <a:stretch>
            <a:fillRect/>
          </a:stretch>
        </p:blipFill>
        <p:spPr>
          <a:xfrm>
            <a:off x="1733559" y="1957767"/>
            <a:ext cx="1050972" cy="1044931"/>
          </a:xfrm>
          <a:prstGeom prst="rect">
            <a:avLst/>
          </a:prstGeom>
        </p:spPr>
      </p:pic>
      <p:pic>
        <p:nvPicPr>
          <p:cNvPr id="24" name="Billede 23">
            <a:extLst>
              <a:ext uri="{FF2B5EF4-FFF2-40B4-BE49-F238E27FC236}">
                <a16:creationId xmlns:a16="http://schemas.microsoft.com/office/drawing/2014/main" id="{AAD7BCF6-543B-B746-83E5-E7B45D741092}"/>
              </a:ext>
            </a:extLst>
          </p:cNvPr>
          <p:cNvPicPr>
            <a:picLocks noChangeAspect="1"/>
          </p:cNvPicPr>
          <p:nvPr/>
        </p:nvPicPr>
        <p:blipFill>
          <a:blip r:embed="rId6"/>
          <a:stretch>
            <a:fillRect/>
          </a:stretch>
        </p:blipFill>
        <p:spPr>
          <a:xfrm>
            <a:off x="397148" y="1954978"/>
            <a:ext cx="1063051" cy="1044932"/>
          </a:xfrm>
          <a:prstGeom prst="rect">
            <a:avLst/>
          </a:prstGeom>
        </p:spPr>
      </p:pic>
    </p:spTree>
    <p:extLst>
      <p:ext uri="{BB962C8B-B14F-4D97-AF65-F5344CB8AC3E}">
        <p14:creationId xmlns:p14="http://schemas.microsoft.com/office/powerpoint/2010/main" val="818457792"/>
      </p:ext>
    </p:extLst>
  </p:cSld>
  <p:clrMapOvr>
    <a:masterClrMapping/>
  </p:clrMapOvr>
  <p:transition>
    <p:pull dir="l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38B16CB-9B01-A94C-9D11-2330533540B6}"/>
              </a:ext>
            </a:extLst>
          </p:cNvPr>
          <p:cNvSpPr/>
          <p:nvPr/>
        </p:nvSpPr>
        <p:spPr>
          <a:xfrm>
            <a:off x="0" y="1606754"/>
            <a:ext cx="9144000" cy="5251246"/>
          </a:xfrm>
          <a:prstGeom prst="rect">
            <a:avLst/>
          </a:pr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chemeClr val="accent1">
                  <a:lumMod val="75000"/>
                </a:schemeClr>
              </a:solidFill>
            </a:endParaRPr>
          </a:p>
        </p:txBody>
      </p:sp>
      <p:sp>
        <p:nvSpPr>
          <p:cNvPr id="2" name="Titel 1"/>
          <p:cNvSpPr>
            <a:spLocks noGrp="1"/>
          </p:cNvSpPr>
          <p:nvPr>
            <p:ph type="title"/>
          </p:nvPr>
        </p:nvSpPr>
        <p:spPr/>
        <p:txBody>
          <a:bodyPr/>
          <a:lstStyle/>
          <a:p>
            <a:r>
              <a:rPr lang="da-DK" dirty="0"/>
              <a:t> </a:t>
            </a:r>
          </a:p>
        </p:txBody>
      </p:sp>
      <p:sp>
        <p:nvSpPr>
          <p:cNvPr id="6" name="Tekstfelt 5"/>
          <p:cNvSpPr txBox="1"/>
          <p:nvPr/>
        </p:nvSpPr>
        <p:spPr>
          <a:xfrm>
            <a:off x="273565" y="453821"/>
            <a:ext cx="4858874" cy="754053"/>
          </a:xfrm>
          <a:prstGeom prst="rect">
            <a:avLst/>
          </a:prstGeom>
          <a:noFill/>
        </p:spPr>
        <p:txBody>
          <a:bodyPr wrap="square" rtlCol="0">
            <a:spAutoFit/>
          </a:bodyPr>
          <a:lstStyle/>
          <a:p>
            <a:r>
              <a:rPr lang="da-DK" sz="4300" b="1" dirty="0">
                <a:latin typeface="Arial" panose="020B0604020202020204" pitchFamily="34" charset="0"/>
                <a:cs typeface="Arial" panose="020B0604020202020204" pitchFamily="34" charset="0"/>
                <a:sym typeface="Wingdings" pitchFamily="2" charset="2"/>
              </a:rPr>
              <a:t>3 TEMAER</a:t>
            </a:r>
            <a:endParaRPr lang="da-DK" sz="4300" b="1" dirty="0">
              <a:latin typeface="Arial" panose="020B0604020202020204" pitchFamily="34" charset="0"/>
              <a:cs typeface="Arial" panose="020B0604020202020204" pitchFamily="34" charset="0"/>
            </a:endParaRPr>
          </a:p>
        </p:txBody>
      </p:sp>
      <p:pic>
        <p:nvPicPr>
          <p:cNvPr id="14" name="Billede 13">
            <a:extLst>
              <a:ext uri="{FF2B5EF4-FFF2-40B4-BE49-F238E27FC236}">
                <a16:creationId xmlns:a16="http://schemas.microsoft.com/office/drawing/2014/main" id="{DAB0CA77-4B28-1F40-8231-F1021F424F0B}"/>
              </a:ext>
            </a:extLst>
          </p:cNvPr>
          <p:cNvPicPr>
            <a:picLocks noChangeAspect="1"/>
          </p:cNvPicPr>
          <p:nvPr/>
        </p:nvPicPr>
        <p:blipFill>
          <a:blip r:embed="rId3"/>
          <a:stretch>
            <a:fillRect/>
          </a:stretch>
        </p:blipFill>
        <p:spPr>
          <a:xfrm>
            <a:off x="5778126" y="2652322"/>
            <a:ext cx="2501154" cy="2241698"/>
          </a:xfrm>
          <a:prstGeom prst="rect">
            <a:avLst/>
          </a:prstGeom>
        </p:spPr>
      </p:pic>
      <p:pic>
        <p:nvPicPr>
          <p:cNvPr id="18" name="Billede 17">
            <a:extLst>
              <a:ext uri="{FF2B5EF4-FFF2-40B4-BE49-F238E27FC236}">
                <a16:creationId xmlns:a16="http://schemas.microsoft.com/office/drawing/2014/main" id="{EBC43FBC-CF68-AC46-999A-EA7293D5674E}"/>
              </a:ext>
            </a:extLst>
          </p:cNvPr>
          <p:cNvPicPr>
            <a:picLocks noChangeAspect="1"/>
          </p:cNvPicPr>
          <p:nvPr/>
        </p:nvPicPr>
        <p:blipFill>
          <a:blip r:embed="rId4"/>
          <a:stretch>
            <a:fillRect/>
          </a:stretch>
        </p:blipFill>
        <p:spPr>
          <a:xfrm>
            <a:off x="3659115" y="2652321"/>
            <a:ext cx="1867571" cy="2518073"/>
          </a:xfrm>
          <a:prstGeom prst="rect">
            <a:avLst/>
          </a:prstGeom>
        </p:spPr>
      </p:pic>
      <p:pic>
        <p:nvPicPr>
          <p:cNvPr id="22" name="Billede 21">
            <a:extLst>
              <a:ext uri="{FF2B5EF4-FFF2-40B4-BE49-F238E27FC236}">
                <a16:creationId xmlns:a16="http://schemas.microsoft.com/office/drawing/2014/main" id="{EA1AA072-C962-0E49-B840-092224D00657}"/>
              </a:ext>
            </a:extLst>
          </p:cNvPr>
          <p:cNvPicPr>
            <a:picLocks noChangeAspect="1"/>
          </p:cNvPicPr>
          <p:nvPr/>
        </p:nvPicPr>
        <p:blipFill>
          <a:blip r:embed="rId5"/>
          <a:stretch>
            <a:fillRect/>
          </a:stretch>
        </p:blipFill>
        <p:spPr>
          <a:xfrm>
            <a:off x="1219880" y="2652321"/>
            <a:ext cx="1919973" cy="2241699"/>
          </a:xfrm>
          <a:prstGeom prst="rect">
            <a:avLst/>
          </a:prstGeom>
        </p:spPr>
      </p:pic>
      <p:pic>
        <p:nvPicPr>
          <p:cNvPr id="13" name="Billede 12">
            <a:extLst>
              <a:ext uri="{FF2B5EF4-FFF2-40B4-BE49-F238E27FC236}">
                <a16:creationId xmlns:a16="http://schemas.microsoft.com/office/drawing/2014/main" id="{FA615744-08AD-8B4E-B1FF-8ADAB8982FA6}"/>
              </a:ext>
            </a:extLst>
          </p:cNvPr>
          <p:cNvPicPr>
            <a:picLocks noChangeAspect="1"/>
          </p:cNvPicPr>
          <p:nvPr/>
        </p:nvPicPr>
        <p:blipFill>
          <a:blip r:embed="rId6"/>
          <a:stretch>
            <a:fillRect/>
          </a:stretch>
        </p:blipFill>
        <p:spPr>
          <a:xfrm>
            <a:off x="7639008" y="450436"/>
            <a:ext cx="1065774" cy="569015"/>
          </a:xfrm>
          <a:prstGeom prst="rect">
            <a:avLst/>
          </a:prstGeom>
        </p:spPr>
      </p:pic>
    </p:spTree>
    <p:extLst>
      <p:ext uri="{BB962C8B-B14F-4D97-AF65-F5344CB8AC3E}">
        <p14:creationId xmlns:p14="http://schemas.microsoft.com/office/powerpoint/2010/main" val="2854231304"/>
      </p:ext>
    </p:extLst>
  </p:cSld>
  <p:clrMapOvr>
    <a:masterClrMapping/>
  </p:clrMapOvr>
  <p:transition>
    <p:pull dir="l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ktangel 10">
            <a:extLst>
              <a:ext uri="{FF2B5EF4-FFF2-40B4-BE49-F238E27FC236}">
                <a16:creationId xmlns:a16="http://schemas.microsoft.com/office/drawing/2014/main" id="{67CD4961-13BB-BA4E-B2D5-009C5607FE9B}"/>
              </a:ext>
            </a:extLst>
          </p:cNvPr>
          <p:cNvSpPr/>
          <p:nvPr/>
        </p:nvSpPr>
        <p:spPr>
          <a:xfrm>
            <a:off x="-21501" y="1793288"/>
            <a:ext cx="9165501" cy="5064712"/>
          </a:xfrm>
          <a:prstGeom prst="rect">
            <a:avLst/>
          </a:prstGeom>
          <a:solidFill>
            <a:srgbClr val="D3E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2" name="Titel 1"/>
          <p:cNvSpPr>
            <a:spLocks noGrp="1"/>
          </p:cNvSpPr>
          <p:nvPr>
            <p:ph type="title"/>
          </p:nvPr>
        </p:nvSpPr>
        <p:spPr/>
        <p:txBody>
          <a:bodyPr/>
          <a:lstStyle/>
          <a:p>
            <a:r>
              <a:rPr lang="da-DK" dirty="0"/>
              <a:t> </a:t>
            </a:r>
          </a:p>
        </p:txBody>
      </p:sp>
      <p:sp>
        <p:nvSpPr>
          <p:cNvPr id="10" name="Tekstfelt 9">
            <a:extLst>
              <a:ext uri="{FF2B5EF4-FFF2-40B4-BE49-F238E27FC236}">
                <a16:creationId xmlns:a16="http://schemas.microsoft.com/office/drawing/2014/main" id="{665AC5E0-55DC-3B4C-85BD-8C3F4BDD4B7B}"/>
              </a:ext>
            </a:extLst>
          </p:cNvPr>
          <p:cNvSpPr txBox="1"/>
          <p:nvPr/>
        </p:nvSpPr>
        <p:spPr>
          <a:xfrm>
            <a:off x="1597823" y="357095"/>
            <a:ext cx="6257307" cy="553998"/>
          </a:xfrm>
          <a:prstGeom prst="rect">
            <a:avLst/>
          </a:prstGeom>
          <a:noFill/>
        </p:spPr>
        <p:txBody>
          <a:bodyPr wrap="square" rtlCol="0">
            <a:spAutoFit/>
          </a:bodyPr>
          <a:lstStyle/>
          <a:p>
            <a:r>
              <a:rPr lang="da-DK" sz="3000" b="1" dirty="0">
                <a:solidFill>
                  <a:srgbClr val="194570"/>
                </a:solidFill>
                <a:latin typeface="Arial" panose="020B0604020202020204" pitchFamily="34" charset="0"/>
                <a:cs typeface="Arial" panose="020B0604020202020204" pitchFamily="34" charset="0"/>
              </a:rPr>
              <a:t>ERHVERVSKLIMA</a:t>
            </a:r>
          </a:p>
        </p:txBody>
      </p:sp>
      <p:sp>
        <p:nvSpPr>
          <p:cNvPr id="12" name="Tekstfelt 11">
            <a:extLst>
              <a:ext uri="{FF2B5EF4-FFF2-40B4-BE49-F238E27FC236}">
                <a16:creationId xmlns:a16="http://schemas.microsoft.com/office/drawing/2014/main" id="{A158241F-5A4F-4349-9FAB-71BBE63D1449}"/>
              </a:ext>
            </a:extLst>
          </p:cNvPr>
          <p:cNvSpPr txBox="1"/>
          <p:nvPr/>
        </p:nvSpPr>
        <p:spPr>
          <a:xfrm>
            <a:off x="1621579" y="973560"/>
            <a:ext cx="6418714" cy="553998"/>
          </a:xfrm>
          <a:prstGeom prst="rect">
            <a:avLst/>
          </a:prstGeom>
          <a:noFill/>
        </p:spPr>
        <p:txBody>
          <a:bodyPr wrap="square" rtlCol="0">
            <a:spAutoFit/>
          </a:bodyPr>
          <a:lstStyle/>
          <a:p>
            <a:r>
              <a:rPr lang="da-DK" sz="1500" dirty="0">
                <a:solidFill>
                  <a:srgbClr val="194570"/>
                </a:solidFill>
                <a:latin typeface="Arial" panose="020B0604020202020204" pitchFamily="34" charset="0"/>
                <a:cs typeface="Arial" panose="020B0604020202020204" pitchFamily="34" charset="0"/>
              </a:rPr>
              <a:t>Næstved Erhverv fremmer fortællingen om Næstved Kommune som </a:t>
            </a:r>
          </a:p>
          <a:p>
            <a:r>
              <a:rPr lang="da-DK" sz="1500" dirty="0">
                <a:solidFill>
                  <a:srgbClr val="194570"/>
                </a:solidFill>
                <a:latin typeface="Arial" panose="020B0604020202020204" pitchFamily="34" charset="0"/>
                <a:cs typeface="Arial" panose="020B0604020202020204" pitchFamily="34" charset="0"/>
              </a:rPr>
              <a:t>et driftigt område, hvor virksomhederne har stor værdi af at lokalisere sig. </a:t>
            </a:r>
          </a:p>
        </p:txBody>
      </p:sp>
      <p:sp>
        <p:nvSpPr>
          <p:cNvPr id="3" name="Tekstfelt 2">
            <a:extLst>
              <a:ext uri="{FF2B5EF4-FFF2-40B4-BE49-F238E27FC236}">
                <a16:creationId xmlns:a16="http://schemas.microsoft.com/office/drawing/2014/main" id="{31D81A69-290F-DA4D-BA58-F74BF7F98007}"/>
              </a:ext>
            </a:extLst>
          </p:cNvPr>
          <p:cNvSpPr txBox="1"/>
          <p:nvPr/>
        </p:nvSpPr>
        <p:spPr>
          <a:xfrm>
            <a:off x="488305" y="2802410"/>
            <a:ext cx="3913370" cy="2246769"/>
          </a:xfrm>
          <a:prstGeom prst="rect">
            <a:avLst/>
          </a:prstGeom>
          <a:noFill/>
        </p:spPr>
        <p:txBody>
          <a:bodyPr wrap="square" rtlCol="0">
            <a:spAutoFit/>
          </a:bodyPr>
          <a:lstStyle/>
          <a:p>
            <a:pPr fontAlgn="t"/>
            <a:endParaRPr lang="da-DK" sz="1000" b="1" dirty="0">
              <a:latin typeface="Arial" panose="020B0604020202020204" pitchFamily="34" charset="0"/>
              <a:cs typeface="Arial" panose="020B0604020202020204" pitchFamily="34" charset="0"/>
            </a:endParaRPr>
          </a:p>
          <a:p>
            <a:pPr fontAlgn="t"/>
            <a:r>
              <a:rPr lang="da-DK" sz="1000" b="1" dirty="0">
                <a:latin typeface="Arial" panose="020B0604020202020204" pitchFamily="34" charset="0"/>
                <a:cs typeface="Arial" panose="020B0604020202020204" pitchFamily="34" charset="0"/>
              </a:rPr>
              <a:t>1:1 VIRKSOMHEDSBESØG </a:t>
            </a:r>
          </a:p>
          <a:p>
            <a:pPr fontAlgn="t"/>
            <a:r>
              <a:rPr lang="da-DK" sz="1000" dirty="0">
                <a:latin typeface="Arial" panose="020B0604020202020204" pitchFamily="34" charset="0"/>
                <a:cs typeface="Arial" panose="020B0604020202020204" pitchFamily="34" charset="0"/>
              </a:rPr>
              <a:t>Synlig erhvervsservice og dialog om lokale rammevilkår og virksomhedernes udfordringer og behov styrker det lokale erhvervsklima og sikrer ambassadører og samarbejdspartnere i det lokale erhvervsliv.</a:t>
            </a:r>
          </a:p>
          <a:p>
            <a:endParaRPr lang="da-DK" sz="1000" b="1" dirty="0">
              <a:latin typeface="Arial" panose="020B0604020202020204" pitchFamily="34" charset="0"/>
              <a:cs typeface="Arial" panose="020B0604020202020204" pitchFamily="34" charset="0"/>
            </a:endParaRPr>
          </a:p>
          <a:p>
            <a:r>
              <a:rPr lang="da-DK" sz="1000" b="1" dirty="0">
                <a:latin typeface="Arial" panose="020B0604020202020204" pitchFamily="34" charset="0"/>
                <a:cs typeface="Arial" panose="020B0604020202020204" pitchFamily="34" charset="0"/>
              </a:rPr>
              <a:t>ÉN INDGANG OG SERVICE I SAGSBEHANDLINGEN</a:t>
            </a:r>
          </a:p>
          <a:p>
            <a:pPr fontAlgn="t"/>
            <a:r>
              <a:rPr lang="da-DK" sz="1000" dirty="0">
                <a:latin typeface="Arial" panose="020B0604020202020204" pitchFamily="34" charset="0"/>
                <a:cs typeface="Arial" panose="020B0604020202020204" pitchFamily="34" charset="0"/>
              </a:rPr>
              <a:t>Næstved Erhvervs rolle som virksomhedernes brobygger til kommunens sagsbehandlermiljøer og ledelse styrker virksomhedernes oplevelse af hurtig og håndholdt adgang til hjælp og kommunal service. Det gælder lokale virksomheder som virksomheder udefra.</a:t>
            </a:r>
          </a:p>
          <a:p>
            <a:endParaRPr lang="da-DK" sz="1000" dirty="0">
              <a:latin typeface="Arial" panose="020B0604020202020204" pitchFamily="34" charset="0"/>
              <a:cs typeface="Arial" panose="020B0604020202020204" pitchFamily="34" charset="0"/>
            </a:endParaRPr>
          </a:p>
        </p:txBody>
      </p:sp>
      <p:sp>
        <p:nvSpPr>
          <p:cNvPr id="19" name="Tekstfelt 18">
            <a:extLst>
              <a:ext uri="{FF2B5EF4-FFF2-40B4-BE49-F238E27FC236}">
                <a16:creationId xmlns:a16="http://schemas.microsoft.com/office/drawing/2014/main" id="{B1115CD0-2FD6-384F-8097-589864EF1C5E}"/>
              </a:ext>
            </a:extLst>
          </p:cNvPr>
          <p:cNvSpPr txBox="1"/>
          <p:nvPr/>
        </p:nvSpPr>
        <p:spPr>
          <a:xfrm>
            <a:off x="4839822" y="2802410"/>
            <a:ext cx="3913370" cy="2246769"/>
          </a:xfrm>
          <a:prstGeom prst="rect">
            <a:avLst/>
          </a:prstGeom>
          <a:noFill/>
        </p:spPr>
        <p:txBody>
          <a:bodyPr wrap="square" rtlCol="0">
            <a:spAutoFit/>
          </a:bodyPr>
          <a:lstStyle/>
          <a:p>
            <a:pPr fontAlgn="t"/>
            <a:endParaRPr lang="da-DK" sz="1000" b="1" dirty="0">
              <a:latin typeface="Arial" panose="020B0604020202020204" pitchFamily="34" charset="0"/>
              <a:cs typeface="Arial" panose="020B0604020202020204" pitchFamily="34" charset="0"/>
            </a:endParaRPr>
          </a:p>
          <a:p>
            <a:pPr fontAlgn="t"/>
            <a:r>
              <a:rPr lang="da-DK" sz="1000" b="1" dirty="0">
                <a:latin typeface="Arial" panose="020B0604020202020204" pitchFamily="34" charset="0"/>
                <a:cs typeface="Arial" panose="020B0604020202020204" pitchFamily="34" charset="0"/>
              </a:rPr>
              <a:t>EVENTS</a:t>
            </a:r>
          </a:p>
          <a:p>
            <a:pPr fontAlgn="t"/>
            <a:r>
              <a:rPr lang="da-DK" sz="1000" dirty="0">
                <a:latin typeface="Arial" panose="020B0604020202020204" pitchFamily="34" charset="0"/>
                <a:cs typeface="Arial" panose="020B0604020202020204" pitchFamily="34" charset="0"/>
              </a:rPr>
              <a:t>Vores events skaber netværk, inspiration og er anledninger til at kommunikere, at i Næstved interesserer kommune og erhvervsliv sig for hinanden, og de står sammen om at skabe det gode lokale erhvervsklima.</a:t>
            </a:r>
          </a:p>
          <a:p>
            <a:pPr fontAlgn="t"/>
            <a:endParaRPr lang="da-DK" sz="1000" dirty="0">
              <a:latin typeface="Arial" panose="020B0604020202020204" pitchFamily="34" charset="0"/>
              <a:cs typeface="Arial" panose="020B0604020202020204" pitchFamily="34" charset="0"/>
            </a:endParaRPr>
          </a:p>
          <a:p>
            <a:pPr fontAlgn="t"/>
            <a:r>
              <a:rPr lang="da-DK" sz="1000" b="1" dirty="0">
                <a:latin typeface="Arial" panose="020B0604020202020204" pitchFamily="34" charset="0"/>
                <a:cs typeface="Arial" panose="020B0604020202020204" pitchFamily="34" charset="0"/>
              </a:rPr>
              <a:t>NÆSTVED ERHVERV – KUNDETILFREDSHED OG IMAGE</a:t>
            </a:r>
          </a:p>
          <a:p>
            <a:pPr fontAlgn="t"/>
            <a:r>
              <a:rPr lang="da-DK" sz="1000" dirty="0">
                <a:latin typeface="Arial" panose="020B0604020202020204" pitchFamily="34" charset="0"/>
                <a:cs typeface="Arial" panose="020B0604020202020204" pitchFamily="34" charset="0"/>
              </a:rPr>
              <a:t>Næstved Erhvervs performance og image er afgørende for, at vi lykkes med målsætninger om virksomhedsudvikling, jobskabelse og Næstveds image som erhvervskommune.</a:t>
            </a:r>
          </a:p>
          <a:p>
            <a:pPr fontAlgn="t"/>
            <a:endParaRPr lang="da-DK" sz="1000" dirty="0">
              <a:latin typeface="Arial" panose="020B0604020202020204" pitchFamily="34" charset="0"/>
              <a:cs typeface="Arial" panose="020B0604020202020204" pitchFamily="34" charset="0"/>
            </a:endParaRPr>
          </a:p>
          <a:p>
            <a:pPr fontAlgn="t"/>
            <a:endParaRPr lang="da-DK" sz="1000" dirty="0">
              <a:latin typeface="Arial" panose="020B0604020202020204" pitchFamily="34" charset="0"/>
              <a:cs typeface="Arial" panose="020B0604020202020204" pitchFamily="34" charset="0"/>
            </a:endParaRPr>
          </a:p>
          <a:p>
            <a:endParaRPr lang="da-DK" sz="1000" dirty="0">
              <a:latin typeface="Arial" panose="020B0604020202020204" pitchFamily="34" charset="0"/>
              <a:cs typeface="Arial" panose="020B0604020202020204" pitchFamily="34" charset="0"/>
            </a:endParaRPr>
          </a:p>
        </p:txBody>
      </p:sp>
      <p:sp>
        <p:nvSpPr>
          <p:cNvPr id="20" name="Tekstfelt 19">
            <a:extLst>
              <a:ext uri="{FF2B5EF4-FFF2-40B4-BE49-F238E27FC236}">
                <a16:creationId xmlns:a16="http://schemas.microsoft.com/office/drawing/2014/main" id="{D343FB05-8CBF-B540-9B2E-1F536E4529B2}"/>
              </a:ext>
            </a:extLst>
          </p:cNvPr>
          <p:cNvSpPr txBox="1"/>
          <p:nvPr/>
        </p:nvSpPr>
        <p:spPr>
          <a:xfrm>
            <a:off x="488305" y="5046364"/>
            <a:ext cx="4238171" cy="692497"/>
          </a:xfrm>
          <a:prstGeom prst="rect">
            <a:avLst/>
          </a:prstGeom>
          <a:noFill/>
        </p:spPr>
        <p:txBody>
          <a:bodyPr wrap="square" rtlCol="0">
            <a:spAutoFit/>
          </a:bodyPr>
          <a:lstStyle/>
          <a:p>
            <a:r>
              <a:rPr lang="da-DK" sz="1300" b="1" dirty="0">
                <a:solidFill>
                  <a:srgbClr val="194570"/>
                </a:solidFill>
                <a:latin typeface="Arial" panose="020B0604020202020204" pitchFamily="34" charset="0"/>
                <a:cs typeface="Arial" panose="020B0604020202020204" pitchFamily="34" charset="0"/>
              </a:rPr>
              <a:t>Målsætning</a:t>
            </a:r>
          </a:p>
          <a:p>
            <a:r>
              <a:rPr lang="da-DK" sz="1300" dirty="0">
                <a:solidFill>
                  <a:srgbClr val="194570"/>
                </a:solidFill>
                <a:latin typeface="Arial" panose="020B0604020202020204" pitchFamily="34" charset="0"/>
                <a:cs typeface="Arial" panose="020B0604020202020204" pitchFamily="34" charset="0"/>
              </a:rPr>
              <a:t>Senest i 2025 ligger Næstved Kommune </a:t>
            </a:r>
            <a:br>
              <a:rPr lang="da-DK" sz="1300" dirty="0">
                <a:solidFill>
                  <a:srgbClr val="194570"/>
                </a:solidFill>
                <a:latin typeface="Arial" panose="020B0604020202020204" pitchFamily="34" charset="0"/>
                <a:cs typeface="Arial" panose="020B0604020202020204" pitchFamily="34" charset="0"/>
              </a:rPr>
            </a:br>
            <a:r>
              <a:rPr lang="da-DK" sz="1300" dirty="0">
                <a:solidFill>
                  <a:srgbClr val="194570"/>
                </a:solidFill>
                <a:latin typeface="Arial" panose="020B0604020202020204" pitchFamily="34" charset="0"/>
                <a:cs typeface="Arial" panose="020B0604020202020204" pitchFamily="34" charset="0"/>
              </a:rPr>
              <a:t>i top 15 i Dansk Industris erhvervsklimamåling</a:t>
            </a:r>
          </a:p>
        </p:txBody>
      </p:sp>
      <p:sp>
        <p:nvSpPr>
          <p:cNvPr id="21" name="Tekstfelt 20">
            <a:extLst>
              <a:ext uri="{FF2B5EF4-FFF2-40B4-BE49-F238E27FC236}">
                <a16:creationId xmlns:a16="http://schemas.microsoft.com/office/drawing/2014/main" id="{54060C09-D0D9-D64C-A1F7-4CDECE9772DE}"/>
              </a:ext>
            </a:extLst>
          </p:cNvPr>
          <p:cNvSpPr txBox="1"/>
          <p:nvPr/>
        </p:nvSpPr>
        <p:spPr>
          <a:xfrm>
            <a:off x="488305" y="2488695"/>
            <a:ext cx="6323987" cy="307777"/>
          </a:xfrm>
          <a:prstGeom prst="rect">
            <a:avLst/>
          </a:prstGeom>
          <a:noFill/>
        </p:spPr>
        <p:txBody>
          <a:bodyPr wrap="square" rtlCol="0">
            <a:spAutoFit/>
          </a:bodyPr>
          <a:lstStyle/>
          <a:p>
            <a:r>
              <a:rPr lang="da-DK" sz="1400" b="1" dirty="0">
                <a:solidFill>
                  <a:srgbClr val="194570"/>
                </a:solidFill>
                <a:latin typeface="Arial" panose="020B0604020202020204" pitchFamily="34" charset="0"/>
                <a:cs typeface="Arial" panose="020B0604020202020204" pitchFamily="34" charset="0"/>
              </a:rPr>
              <a:t>INDSATSOMRÅDER</a:t>
            </a:r>
          </a:p>
        </p:txBody>
      </p:sp>
      <p:pic>
        <p:nvPicPr>
          <p:cNvPr id="14" name="Billede 13">
            <a:extLst>
              <a:ext uri="{FF2B5EF4-FFF2-40B4-BE49-F238E27FC236}">
                <a16:creationId xmlns:a16="http://schemas.microsoft.com/office/drawing/2014/main" id="{47AF3C18-798E-524E-971D-80C05A067A7E}"/>
              </a:ext>
            </a:extLst>
          </p:cNvPr>
          <p:cNvPicPr>
            <a:picLocks noChangeAspect="1"/>
          </p:cNvPicPr>
          <p:nvPr/>
        </p:nvPicPr>
        <p:blipFill>
          <a:blip r:embed="rId3"/>
          <a:stretch>
            <a:fillRect/>
          </a:stretch>
        </p:blipFill>
        <p:spPr>
          <a:xfrm>
            <a:off x="278359" y="274639"/>
            <a:ext cx="1164379" cy="1138065"/>
          </a:xfrm>
          <a:prstGeom prst="rect">
            <a:avLst/>
          </a:prstGeom>
        </p:spPr>
      </p:pic>
      <p:pic>
        <p:nvPicPr>
          <p:cNvPr id="15" name="Billede 14">
            <a:extLst>
              <a:ext uri="{FF2B5EF4-FFF2-40B4-BE49-F238E27FC236}">
                <a16:creationId xmlns:a16="http://schemas.microsoft.com/office/drawing/2014/main" id="{84D9C791-3215-D642-B7C6-FCB0F0046FA1}"/>
              </a:ext>
            </a:extLst>
          </p:cNvPr>
          <p:cNvPicPr>
            <a:picLocks noChangeAspect="1"/>
          </p:cNvPicPr>
          <p:nvPr/>
        </p:nvPicPr>
        <p:blipFill>
          <a:blip r:embed="rId4"/>
          <a:stretch>
            <a:fillRect/>
          </a:stretch>
        </p:blipFill>
        <p:spPr>
          <a:xfrm>
            <a:off x="7639008" y="450436"/>
            <a:ext cx="1065774" cy="569015"/>
          </a:xfrm>
          <a:prstGeom prst="rect">
            <a:avLst/>
          </a:prstGeom>
        </p:spPr>
      </p:pic>
      <p:sp>
        <p:nvSpPr>
          <p:cNvPr id="13" name="Tekstfelt 12">
            <a:extLst>
              <a:ext uri="{FF2B5EF4-FFF2-40B4-BE49-F238E27FC236}">
                <a16:creationId xmlns:a16="http://schemas.microsoft.com/office/drawing/2014/main" id="{E8B0A69B-4A2F-410E-ACF7-C5524E72F5B2}"/>
              </a:ext>
            </a:extLst>
          </p:cNvPr>
          <p:cNvSpPr txBox="1"/>
          <p:nvPr/>
        </p:nvSpPr>
        <p:spPr>
          <a:xfrm>
            <a:off x="4889980" y="5043260"/>
            <a:ext cx="4238171" cy="892552"/>
          </a:xfrm>
          <a:prstGeom prst="rect">
            <a:avLst/>
          </a:prstGeom>
          <a:noFill/>
        </p:spPr>
        <p:txBody>
          <a:bodyPr wrap="square" rtlCol="0">
            <a:spAutoFit/>
          </a:bodyPr>
          <a:lstStyle/>
          <a:p>
            <a:r>
              <a:rPr lang="da-DK" sz="1300" dirty="0">
                <a:solidFill>
                  <a:srgbClr val="194570"/>
                </a:solidFill>
                <a:latin typeface="Arial" panose="020B0604020202020204" pitchFamily="34" charset="0"/>
                <a:cs typeface="Arial" panose="020B0604020202020204" pitchFamily="34" charset="0"/>
              </a:rPr>
              <a:t>”Vi fortæller historierne om en kommune og en erhvervsserviceorganisation, der har fokus på at skabe gode rammebetingelser og fremhæve stærke, </a:t>
            </a:r>
          </a:p>
          <a:p>
            <a:r>
              <a:rPr lang="da-DK" sz="1300" dirty="0">
                <a:solidFill>
                  <a:srgbClr val="194570"/>
                </a:solidFill>
                <a:latin typeface="Arial" panose="020B0604020202020204" pitchFamily="34" charset="0"/>
                <a:cs typeface="Arial" panose="020B0604020202020204" pitchFamily="34" charset="0"/>
              </a:rPr>
              <a:t>lokale virksomhedshistorier.”</a:t>
            </a:r>
          </a:p>
        </p:txBody>
      </p:sp>
    </p:spTree>
    <p:extLst>
      <p:ext uri="{BB962C8B-B14F-4D97-AF65-F5344CB8AC3E}">
        <p14:creationId xmlns:p14="http://schemas.microsoft.com/office/powerpoint/2010/main" val="2271517292"/>
      </p:ext>
    </p:extLst>
  </p:cSld>
  <p:clrMapOvr>
    <a:masterClrMapping/>
  </p:clrMapOvr>
  <p:transition>
    <p:pull dir="l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ktangel 10">
            <a:extLst>
              <a:ext uri="{FF2B5EF4-FFF2-40B4-BE49-F238E27FC236}">
                <a16:creationId xmlns:a16="http://schemas.microsoft.com/office/drawing/2014/main" id="{67CD4961-13BB-BA4E-B2D5-009C5607FE9B}"/>
              </a:ext>
            </a:extLst>
          </p:cNvPr>
          <p:cNvSpPr/>
          <p:nvPr/>
        </p:nvSpPr>
        <p:spPr>
          <a:xfrm>
            <a:off x="0" y="1606754"/>
            <a:ext cx="9144000" cy="5251246"/>
          </a:xfrm>
          <a:prstGeom prst="rect">
            <a:avLst/>
          </a:prstGeom>
          <a:solidFill>
            <a:srgbClr val="D3E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p:cNvSpPr>
            <a:spLocks noGrp="1"/>
          </p:cNvSpPr>
          <p:nvPr>
            <p:ph type="title"/>
          </p:nvPr>
        </p:nvSpPr>
        <p:spPr/>
        <p:txBody>
          <a:bodyPr/>
          <a:lstStyle/>
          <a:p>
            <a:r>
              <a:rPr lang="da-DK" dirty="0"/>
              <a:t> </a:t>
            </a:r>
          </a:p>
        </p:txBody>
      </p:sp>
      <p:graphicFrame>
        <p:nvGraphicFramePr>
          <p:cNvPr id="24" name="Tabel 23">
            <a:extLst>
              <a:ext uri="{FF2B5EF4-FFF2-40B4-BE49-F238E27FC236}">
                <a16:creationId xmlns:a16="http://schemas.microsoft.com/office/drawing/2014/main" id="{FB42DC2D-C3E4-D840-8AEE-2F374412BE3B}"/>
              </a:ext>
            </a:extLst>
          </p:cNvPr>
          <p:cNvGraphicFramePr>
            <a:graphicFrameLocks noGrp="1"/>
          </p:cNvGraphicFramePr>
          <p:nvPr>
            <p:extLst>
              <p:ext uri="{D42A27DB-BD31-4B8C-83A1-F6EECF244321}">
                <p14:modId xmlns:p14="http://schemas.microsoft.com/office/powerpoint/2010/main" val="383072749"/>
              </p:ext>
            </p:extLst>
          </p:nvPr>
        </p:nvGraphicFramePr>
        <p:xfrm>
          <a:off x="532788" y="1929209"/>
          <a:ext cx="8171994" cy="4663180"/>
        </p:xfrm>
        <a:graphic>
          <a:graphicData uri="http://schemas.openxmlformats.org/drawingml/2006/table">
            <a:tbl>
              <a:tblPr firstRow="1" bandRow="1">
                <a:tableStyleId>{93296810-A885-4BE3-A3E7-6D5BEEA58F35}</a:tableStyleId>
              </a:tblPr>
              <a:tblGrid>
                <a:gridCol w="1901097">
                  <a:extLst>
                    <a:ext uri="{9D8B030D-6E8A-4147-A177-3AD203B41FA5}">
                      <a16:colId xmlns:a16="http://schemas.microsoft.com/office/drawing/2014/main" val="537512004"/>
                    </a:ext>
                  </a:extLst>
                </a:gridCol>
                <a:gridCol w="4401358">
                  <a:extLst>
                    <a:ext uri="{9D8B030D-6E8A-4147-A177-3AD203B41FA5}">
                      <a16:colId xmlns:a16="http://schemas.microsoft.com/office/drawing/2014/main" val="1209671586"/>
                    </a:ext>
                  </a:extLst>
                </a:gridCol>
                <a:gridCol w="1869539">
                  <a:extLst>
                    <a:ext uri="{9D8B030D-6E8A-4147-A177-3AD203B41FA5}">
                      <a16:colId xmlns:a16="http://schemas.microsoft.com/office/drawing/2014/main" val="2205819503"/>
                    </a:ext>
                  </a:extLst>
                </a:gridCol>
              </a:tblGrid>
              <a:tr h="248025">
                <a:tc gridSpan="3">
                  <a:txBody>
                    <a:bodyPr/>
                    <a:lstStyle/>
                    <a:p>
                      <a:r>
                        <a:rPr lang="da-DK" sz="1400" b="1" dirty="0">
                          <a:latin typeface="Arial" panose="020B0604020202020204" pitchFamily="34" charset="0"/>
                          <a:cs typeface="Arial" panose="020B0604020202020204" pitchFamily="34" charset="0"/>
                        </a:rPr>
                        <a:t>INDHOLD</a:t>
                      </a:r>
                      <a:endParaRPr lang="da-DK" sz="1400" b="1" i="1" dirty="0">
                        <a:latin typeface="Arial" panose="020B0604020202020204" pitchFamily="34" charset="0"/>
                        <a:cs typeface="Arial" panose="020B0604020202020204" pitchFamily="34" charset="0"/>
                      </a:endParaRPr>
                    </a:p>
                  </a:txBody>
                  <a:tcPr>
                    <a:solidFill>
                      <a:srgbClr val="194570"/>
                    </a:solidFill>
                  </a:tcPr>
                </a:tc>
                <a:tc hMerge="1">
                  <a:txBody>
                    <a:bodyPr/>
                    <a:lstStyle/>
                    <a:p>
                      <a:endParaRPr lang="da-DK" dirty="0"/>
                    </a:p>
                  </a:txBody>
                  <a:tcPr/>
                </a:tc>
                <a:tc hMerge="1">
                  <a:txBody>
                    <a:bodyPr/>
                    <a:lstStyle/>
                    <a:p>
                      <a:endParaRPr lang="da-DK"/>
                    </a:p>
                  </a:txBody>
                  <a:tcPr/>
                </a:tc>
                <a:extLst>
                  <a:ext uri="{0D108BD9-81ED-4DB2-BD59-A6C34878D82A}">
                    <a16:rowId xmlns:a16="http://schemas.microsoft.com/office/drawing/2014/main" val="2132681407"/>
                  </a:ext>
                </a:extLst>
              </a:tr>
              <a:tr h="274060">
                <a:tc>
                  <a:txBody>
                    <a:bodyPr/>
                    <a:lstStyle/>
                    <a:p>
                      <a:r>
                        <a:rPr lang="da-DK" sz="1000" b="1" dirty="0">
                          <a:latin typeface="Arial" panose="020B0604020202020204" pitchFamily="34" charset="0"/>
                          <a:cs typeface="Arial" panose="020B0604020202020204" pitchFamily="34" charset="0"/>
                        </a:rPr>
                        <a:t>INDSATSOMRÅDER</a:t>
                      </a:r>
                    </a:p>
                  </a:txBody>
                  <a:tcPr>
                    <a:noFill/>
                  </a:tcPr>
                </a:tc>
                <a:tc>
                  <a:txBody>
                    <a:bodyPr/>
                    <a:lstStyle/>
                    <a:p>
                      <a:r>
                        <a:rPr lang="da-DK" sz="1000" b="1" dirty="0">
                          <a:latin typeface="Arial" panose="020B0604020202020204" pitchFamily="34" charset="0"/>
                          <a:cs typeface="Arial" panose="020B0604020202020204" pitchFamily="34" charset="0"/>
                        </a:rPr>
                        <a:t>AKTIVITETER</a:t>
                      </a:r>
                    </a:p>
                  </a:txBody>
                  <a:tcPr>
                    <a:noFill/>
                  </a:tcPr>
                </a:tc>
                <a:tc>
                  <a:txBody>
                    <a:bodyPr/>
                    <a:lstStyle/>
                    <a:p>
                      <a:r>
                        <a:rPr lang="da-DK" sz="1000" b="1" dirty="0">
                          <a:latin typeface="Arial" panose="020B0604020202020204" pitchFamily="34" charset="0"/>
                          <a:cs typeface="Arial" panose="020B0604020202020204" pitchFamily="34" charset="0"/>
                        </a:rPr>
                        <a:t>MÅL 2023</a:t>
                      </a:r>
                    </a:p>
                  </a:txBody>
                  <a:tcPr>
                    <a:noFill/>
                  </a:tcPr>
                </a:tc>
                <a:extLst>
                  <a:ext uri="{0D108BD9-81ED-4DB2-BD59-A6C34878D82A}">
                    <a16:rowId xmlns:a16="http://schemas.microsoft.com/office/drawing/2014/main" val="4049345333"/>
                  </a:ext>
                </a:extLst>
              </a:tr>
              <a:tr h="383014">
                <a:tc>
                  <a:txBody>
                    <a:bodyPr/>
                    <a:lstStyle/>
                    <a:p>
                      <a:r>
                        <a:rPr lang="da-DK" sz="850" b="1" dirty="0">
                          <a:latin typeface="Arial" panose="020B0604020202020204" pitchFamily="34" charset="0"/>
                          <a:cs typeface="Arial" panose="020B0604020202020204" pitchFamily="34" charset="0"/>
                        </a:rPr>
                        <a:t>1:1 VIRKSOMHEDSBESØG</a:t>
                      </a:r>
                    </a:p>
                    <a:p>
                      <a:endParaRPr lang="da-DK" sz="850" b="1" dirty="0">
                        <a:solidFill>
                          <a:srgbClr val="FF0000"/>
                        </a:solidFill>
                        <a:latin typeface="Arial" panose="020B0604020202020204" pitchFamily="34" charset="0"/>
                        <a:cs typeface="Arial" panose="020B0604020202020204" pitchFamily="34" charset="0"/>
                      </a:endParaRPr>
                    </a:p>
                  </a:txBody>
                  <a:tcPr>
                    <a:noFill/>
                  </a:tcPr>
                </a:tc>
                <a:tc>
                  <a:txBody>
                    <a:bodyPr/>
                    <a:lstStyle/>
                    <a:p>
                      <a:r>
                        <a:rPr lang="da-DK" sz="850" b="1" dirty="0">
                          <a:solidFill>
                            <a:schemeClr val="tx1"/>
                          </a:solidFill>
                          <a:latin typeface="Arial" panose="020B0604020202020204" pitchFamily="34" charset="0"/>
                          <a:cs typeface="Arial" panose="020B0604020202020204" pitchFamily="34" charset="0"/>
                        </a:rPr>
                        <a:t>Virksomhedsbesøg i alt</a:t>
                      </a:r>
                      <a:endParaRPr lang="da-DK" sz="850" dirty="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a-DK" sz="850" dirty="0">
                          <a:solidFill>
                            <a:schemeClr val="tx1"/>
                          </a:solidFill>
                          <a:latin typeface="Arial" panose="020B0604020202020204" pitchFamily="34" charset="0"/>
                          <a:cs typeface="Arial" panose="020B0604020202020204" pitchFamily="34" charset="0"/>
                        </a:rPr>
                        <a:t>Detail, bygge/anlæg, Industri:</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850" dirty="0">
                          <a:solidFill>
                            <a:schemeClr val="tx1"/>
                          </a:solidFill>
                          <a:latin typeface="Arial" panose="020B0604020202020204" pitchFamily="34" charset="0"/>
                          <a:cs typeface="Arial" panose="020B0604020202020204" pitchFamily="34" charset="0"/>
                        </a:rPr>
                        <a:t>Arbejdskraftalliancen:</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850" dirty="0">
                          <a:solidFill>
                            <a:schemeClr val="tx1"/>
                          </a:solidFill>
                          <a:latin typeface="Arial" panose="020B0604020202020204" pitchFamily="34" charset="0"/>
                          <a:cs typeface="Arial" panose="020B0604020202020204" pitchFamily="34" charset="0"/>
                        </a:rPr>
                        <a:t>Invest IN Næstved:</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850" dirty="0">
                          <a:solidFill>
                            <a:schemeClr val="tx1"/>
                          </a:solidFill>
                          <a:latin typeface="Arial" panose="020B0604020202020204" pitchFamily="34" charset="0"/>
                          <a:cs typeface="Arial" panose="020B0604020202020204" pitchFamily="34" charset="0"/>
                        </a:rPr>
                        <a:t>Øvrige besøg:</a:t>
                      </a:r>
                    </a:p>
                  </a:txBody>
                  <a:tcPr>
                    <a:noFill/>
                  </a:tcPr>
                </a:tc>
                <a:tc>
                  <a:txBody>
                    <a:bodyPr/>
                    <a:lstStyle/>
                    <a:p>
                      <a:r>
                        <a:rPr lang="da-DK" sz="850" b="1">
                          <a:solidFill>
                            <a:schemeClr val="tx1"/>
                          </a:solidFill>
                          <a:latin typeface="Arial" panose="020B0604020202020204" pitchFamily="34" charset="0"/>
                          <a:cs typeface="Arial" panose="020B0604020202020204" pitchFamily="34" charset="0"/>
                        </a:rPr>
                        <a:t>225 </a:t>
                      </a:r>
                      <a:r>
                        <a:rPr lang="da-DK" sz="850" b="1" dirty="0">
                          <a:solidFill>
                            <a:schemeClr val="tx1"/>
                          </a:solidFill>
                          <a:latin typeface="Arial" panose="020B0604020202020204" pitchFamily="34" charset="0"/>
                          <a:cs typeface="Arial" panose="020B0604020202020204" pitchFamily="34" charset="0"/>
                        </a:rPr>
                        <a:t>besøg</a:t>
                      </a:r>
                    </a:p>
                    <a:p>
                      <a:r>
                        <a:rPr lang="da-DK" sz="850" dirty="0">
                          <a:solidFill>
                            <a:schemeClr val="tx1"/>
                          </a:solidFill>
                          <a:latin typeface="Arial" panose="020B0604020202020204" pitchFamily="34" charset="0"/>
                          <a:cs typeface="Arial" panose="020B0604020202020204" pitchFamily="34" charset="0"/>
                        </a:rPr>
                        <a:t>35 besøg</a:t>
                      </a:r>
                    </a:p>
                    <a:p>
                      <a:r>
                        <a:rPr lang="da-DK" sz="850" dirty="0">
                          <a:solidFill>
                            <a:schemeClr val="tx1"/>
                          </a:solidFill>
                          <a:latin typeface="Arial" panose="020B0604020202020204" pitchFamily="34" charset="0"/>
                          <a:cs typeface="Arial" panose="020B0604020202020204" pitchFamily="34" charset="0"/>
                        </a:rPr>
                        <a:t>120 besøg</a:t>
                      </a:r>
                    </a:p>
                    <a:p>
                      <a:r>
                        <a:rPr lang="da-DK" sz="850" dirty="0">
                          <a:solidFill>
                            <a:schemeClr val="tx1"/>
                          </a:solidFill>
                          <a:latin typeface="Arial" panose="020B0604020202020204" pitchFamily="34" charset="0"/>
                          <a:cs typeface="Arial" panose="020B0604020202020204" pitchFamily="34" charset="0"/>
                        </a:rPr>
                        <a:t>25 besøg</a:t>
                      </a:r>
                    </a:p>
                    <a:p>
                      <a:r>
                        <a:rPr lang="da-DK" sz="850" dirty="0">
                          <a:solidFill>
                            <a:schemeClr val="tx1"/>
                          </a:solidFill>
                          <a:latin typeface="Arial" panose="020B0604020202020204" pitchFamily="34" charset="0"/>
                          <a:cs typeface="Arial" panose="020B0604020202020204" pitchFamily="34" charset="0"/>
                        </a:rPr>
                        <a:t>50 besøg</a:t>
                      </a:r>
                    </a:p>
                    <a:p>
                      <a:r>
                        <a:rPr lang="da-DK" sz="850" dirty="0">
                          <a:solidFill>
                            <a:schemeClr val="tx1"/>
                          </a:solidFill>
                          <a:latin typeface="Arial" panose="020B0604020202020204" pitchFamily="34" charset="0"/>
                          <a:cs typeface="Arial" panose="020B0604020202020204" pitchFamily="34" charset="0"/>
                        </a:rPr>
                        <a:t>30 besøg</a:t>
                      </a:r>
                    </a:p>
                  </a:txBody>
                  <a:tcPr>
                    <a:noFill/>
                  </a:tcPr>
                </a:tc>
                <a:extLst>
                  <a:ext uri="{0D108BD9-81ED-4DB2-BD59-A6C34878D82A}">
                    <a16:rowId xmlns:a16="http://schemas.microsoft.com/office/drawing/2014/main" val="1939191535"/>
                  </a:ext>
                </a:extLst>
              </a:tr>
              <a:tr h="383014">
                <a:tc>
                  <a:txBody>
                    <a:bodyPr/>
                    <a:lstStyle/>
                    <a:p>
                      <a:pPr marL="0" indent="0">
                        <a:buFont typeface="Arial" panose="020B0604020202020204" pitchFamily="34" charset="0"/>
                        <a:buNone/>
                      </a:pPr>
                      <a:r>
                        <a:rPr lang="da-DK" sz="850" b="1" kern="1200" dirty="0">
                          <a:latin typeface="Arial" panose="020B0604020202020204" pitchFamily="34" charset="0"/>
                          <a:cs typeface="Arial" panose="020B0604020202020204" pitchFamily="34" charset="0"/>
                        </a:rPr>
                        <a:t>KOMMUNIKATION </a:t>
                      </a:r>
                    </a:p>
                    <a:p>
                      <a:pPr marL="0" indent="0">
                        <a:buFont typeface="Arial" panose="020B0604020202020204" pitchFamily="34" charset="0"/>
                        <a:buNone/>
                      </a:pPr>
                      <a:endParaRPr lang="da-DK" sz="850" b="1" kern="1200" dirty="0">
                        <a:solidFill>
                          <a:srgbClr val="FF0000"/>
                        </a:solidFill>
                        <a:latin typeface="Arial" panose="020B0604020202020204" pitchFamily="34" charset="0"/>
                        <a:ea typeface="+mn-ea"/>
                        <a:cs typeface="Arial" panose="020B0604020202020204" pitchFamily="34" charset="0"/>
                      </a:endParaRPr>
                    </a:p>
                  </a:txBody>
                  <a:tcPr>
                    <a:noFill/>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850" baseline="0" dirty="0">
                          <a:solidFill>
                            <a:schemeClr val="tx1"/>
                          </a:solidFill>
                          <a:latin typeface="Arial" panose="020B0604020202020204" pitchFamily="34" charset="0"/>
                          <a:cs typeface="Arial" panose="020B0604020202020204" pitchFamily="34" charset="0"/>
                        </a:rPr>
                        <a:t>Ny hjemmeside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850" baseline="0" dirty="0">
                          <a:solidFill>
                            <a:schemeClr val="tx1"/>
                          </a:solidFill>
                          <a:latin typeface="Arial" panose="020B0604020202020204" pitchFamily="34" charset="0"/>
                          <a:cs typeface="Arial" panose="020B0604020202020204" pitchFamily="34" charset="0"/>
                        </a:rPr>
                        <a:t>Kampagner, markedsføring af egne tilbud, virksomhedsportrætter, videoproduktion, pressepitch mv.</a:t>
                      </a:r>
                      <a:endParaRPr lang="da-DK" sz="850" dirty="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a-DK" sz="850" dirty="0">
                          <a:solidFill>
                            <a:schemeClr val="tx1"/>
                          </a:solidFill>
                          <a:latin typeface="Arial" panose="020B0604020202020204" pitchFamily="34" charset="0"/>
                          <a:cs typeface="Arial" panose="020B0604020202020204" pitchFamily="34" charset="0"/>
                        </a:rPr>
                        <a:t>Podcasts – nyt medie</a:t>
                      </a:r>
                      <a:endParaRPr lang="da-DK" sz="850" baseline="0" dirty="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a-DK" sz="850" dirty="0">
                          <a:solidFill>
                            <a:schemeClr val="tx1"/>
                          </a:solidFill>
                          <a:latin typeface="Arial" panose="020B0604020202020204" pitchFamily="34" charset="0"/>
                          <a:cs typeface="Arial" panose="020B0604020202020204" pitchFamily="34" charset="0"/>
                        </a:rPr>
                        <a:t>Nyhedsbreve:</a:t>
                      </a:r>
                    </a:p>
                    <a:p>
                      <a:pPr marL="628650" lvl="1" indent="-171450">
                        <a:buFont typeface="Arial" panose="020B0604020202020204" pitchFamily="34" charset="0"/>
                        <a:buChar char="•"/>
                      </a:pPr>
                      <a:r>
                        <a:rPr lang="da-DK" sz="850" baseline="0" dirty="0">
                          <a:solidFill>
                            <a:schemeClr val="tx1"/>
                          </a:solidFill>
                          <a:latin typeface="Arial" panose="020B0604020202020204" pitchFamily="34" charset="0"/>
                          <a:cs typeface="Arial" panose="020B0604020202020204" pitchFamily="34" charset="0"/>
                        </a:rPr>
                        <a:t>Åbningsrate:</a:t>
                      </a:r>
                    </a:p>
                    <a:p>
                      <a:pPr marL="628650" lvl="1" indent="-171450">
                        <a:buFont typeface="Arial" panose="020B0604020202020204" pitchFamily="34" charset="0"/>
                        <a:buChar char="•"/>
                      </a:pPr>
                      <a:r>
                        <a:rPr lang="da-DK" sz="850" baseline="0" dirty="0">
                          <a:solidFill>
                            <a:schemeClr val="tx1"/>
                          </a:solidFill>
                          <a:latin typeface="Arial" panose="020B0604020202020204" pitchFamily="34" charset="0"/>
                          <a:cs typeface="Arial" panose="020B0604020202020204" pitchFamily="34" charset="0"/>
                        </a:rPr>
                        <a:t>Abonnenter:</a:t>
                      </a:r>
                    </a:p>
                    <a:p>
                      <a:pPr marL="171450" lvl="0" indent="-171450">
                        <a:buFont typeface="Arial" panose="020B0604020202020204" pitchFamily="34" charset="0"/>
                        <a:buChar char="•"/>
                      </a:pPr>
                      <a:r>
                        <a:rPr lang="da-DK" sz="850" dirty="0">
                          <a:solidFill>
                            <a:schemeClr val="tx1"/>
                          </a:solidFill>
                          <a:latin typeface="Arial" panose="020B0604020202020204" pitchFamily="34" charset="0"/>
                          <a:cs typeface="Arial" panose="020B0604020202020204" pitchFamily="34" charset="0"/>
                        </a:rPr>
                        <a:t>Sociale medier</a:t>
                      </a:r>
                    </a:p>
                    <a:p>
                      <a:pPr marL="628650" lvl="1" indent="-171450">
                        <a:buFont typeface="Arial" panose="020B0604020202020204" pitchFamily="34" charset="0"/>
                        <a:buChar char="•"/>
                      </a:pPr>
                      <a:r>
                        <a:rPr lang="da-DK" sz="850" baseline="0" dirty="0" err="1">
                          <a:solidFill>
                            <a:schemeClr val="tx1"/>
                          </a:solidFill>
                          <a:latin typeface="Arial" panose="020B0604020202020204" pitchFamily="34" charset="0"/>
                          <a:cs typeface="Arial" panose="020B0604020202020204" pitchFamily="34" charset="0"/>
                        </a:rPr>
                        <a:t>LinkedIN</a:t>
                      </a:r>
                      <a:r>
                        <a:rPr lang="da-DK" sz="850" baseline="0" dirty="0">
                          <a:solidFill>
                            <a:schemeClr val="tx1"/>
                          </a:solidFill>
                          <a:latin typeface="Arial" panose="020B0604020202020204" pitchFamily="34" charset="0"/>
                          <a:cs typeface="Arial" panose="020B0604020202020204" pitchFamily="34" charset="0"/>
                        </a:rPr>
                        <a:t>:</a:t>
                      </a:r>
                    </a:p>
                    <a:p>
                      <a:pPr marL="628650" lvl="1" indent="-171450">
                        <a:buFont typeface="Arial" panose="020B0604020202020204" pitchFamily="34" charset="0"/>
                        <a:buChar char="•"/>
                      </a:pPr>
                      <a:r>
                        <a:rPr lang="da-DK" sz="850" baseline="0" dirty="0">
                          <a:solidFill>
                            <a:schemeClr val="tx1"/>
                          </a:solidFill>
                          <a:latin typeface="Arial" panose="020B0604020202020204" pitchFamily="34" charset="0"/>
                          <a:cs typeface="Arial" panose="020B0604020202020204" pitchFamily="34" charset="0"/>
                        </a:rPr>
                        <a:t>Facebook:</a:t>
                      </a:r>
                    </a:p>
                    <a:p>
                      <a:pPr marL="171450" lvl="0" indent="-171450">
                        <a:buFont typeface="Arial" panose="020B0604020202020204" pitchFamily="34" charset="0"/>
                        <a:buChar char="•"/>
                      </a:pPr>
                      <a:r>
                        <a:rPr lang="da-DK" sz="850" kern="1200" dirty="0">
                          <a:solidFill>
                            <a:schemeClr val="tx1"/>
                          </a:solidFill>
                          <a:latin typeface="Arial" panose="020B0604020202020204" pitchFamily="34" charset="0"/>
                          <a:ea typeface="+mn-ea"/>
                          <a:cs typeface="Arial" panose="020B0604020202020204" pitchFamily="34" charset="0"/>
                        </a:rPr>
                        <a:t>Marketingdagen – Forretning med marketing</a:t>
                      </a:r>
                    </a:p>
                    <a:p>
                      <a:pPr marL="171450" lvl="0" indent="-171450">
                        <a:buFont typeface="Arial" panose="020B0604020202020204" pitchFamily="34" charset="0"/>
                        <a:buChar char="•"/>
                      </a:pPr>
                      <a:r>
                        <a:rPr lang="da-DK" sz="850" kern="1200" dirty="0">
                          <a:solidFill>
                            <a:schemeClr val="tx1"/>
                          </a:solidFill>
                          <a:latin typeface="Arial" panose="020B0604020202020204" pitchFamily="34" charset="0"/>
                          <a:ea typeface="+mn-ea"/>
                          <a:cs typeface="Arial" panose="020B0604020202020204" pitchFamily="34" charset="0"/>
                        </a:rPr>
                        <a:t>Kursus: Succes med PR og presse</a:t>
                      </a:r>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da-DK" sz="850" baseline="0" dirty="0">
                        <a:solidFill>
                          <a:schemeClr val="tx1"/>
                        </a:solidFill>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da-DK" sz="850" baseline="0" dirty="0">
                          <a:solidFill>
                            <a:schemeClr val="tx1"/>
                          </a:solidFill>
                          <a:latin typeface="Arial" panose="020B0604020202020204" pitchFamily="34" charset="0"/>
                          <a:cs typeface="Arial" panose="020B0604020202020204" pitchFamily="34" charset="0"/>
                        </a:rPr>
                        <a:t>50 kampagner</a:t>
                      </a:r>
                      <a:endParaRPr lang="da-DK" sz="850" dirty="0">
                        <a:solidFill>
                          <a:schemeClr val="tx1"/>
                        </a:solidFill>
                        <a:latin typeface="Arial" panose="020B0604020202020204" pitchFamily="34" charset="0"/>
                        <a:cs typeface="Arial" panose="020B0604020202020204" pitchFamily="34" charset="0"/>
                      </a:endParaRPr>
                    </a:p>
                    <a:p>
                      <a:endParaRPr lang="da-DK" sz="850" baseline="0" dirty="0">
                        <a:solidFill>
                          <a:schemeClr val="tx1"/>
                        </a:solidFill>
                        <a:latin typeface="Arial" panose="020B0604020202020204" pitchFamily="34" charset="0"/>
                        <a:cs typeface="Arial" panose="020B0604020202020204" pitchFamily="34" charset="0"/>
                      </a:endParaRPr>
                    </a:p>
                    <a:p>
                      <a:r>
                        <a:rPr lang="da-DK" sz="850" dirty="0">
                          <a:solidFill>
                            <a:schemeClr val="tx1"/>
                          </a:solidFill>
                          <a:latin typeface="Arial" panose="020B0604020202020204" pitchFamily="34" charset="0"/>
                          <a:cs typeface="Arial" panose="020B0604020202020204" pitchFamily="34" charset="0"/>
                        </a:rPr>
                        <a:t>6-7 podcasts</a:t>
                      </a:r>
                    </a:p>
                    <a:p>
                      <a:r>
                        <a:rPr lang="da-DK" sz="850" dirty="0">
                          <a:solidFill>
                            <a:schemeClr val="tx1"/>
                          </a:solidFill>
                          <a:latin typeface="Arial" panose="020B0604020202020204" pitchFamily="34" charset="0"/>
                          <a:cs typeface="Arial" panose="020B0604020202020204" pitchFamily="34" charset="0"/>
                        </a:rPr>
                        <a:t>20 Nyhedsbreve </a:t>
                      </a:r>
                    </a:p>
                    <a:p>
                      <a:r>
                        <a:rPr lang="da-DK" sz="850" dirty="0">
                          <a:solidFill>
                            <a:schemeClr val="tx1"/>
                          </a:solidFill>
                          <a:latin typeface="Arial" panose="020B0604020202020204" pitchFamily="34" charset="0"/>
                          <a:cs typeface="Arial" panose="020B0604020202020204" pitchFamily="34" charset="0"/>
                        </a:rPr>
                        <a:t>38%</a:t>
                      </a:r>
                    </a:p>
                    <a:p>
                      <a:r>
                        <a:rPr lang="da-DK" sz="850" dirty="0">
                          <a:solidFill>
                            <a:schemeClr val="tx1"/>
                          </a:solidFill>
                          <a:latin typeface="Arial" panose="020B0604020202020204" pitchFamily="34" charset="0"/>
                          <a:cs typeface="Arial" panose="020B0604020202020204" pitchFamily="34" charset="0"/>
                        </a:rPr>
                        <a:t>1500</a:t>
                      </a:r>
                    </a:p>
                    <a:p>
                      <a:endParaRPr lang="da-DK" sz="850" dirty="0">
                        <a:solidFill>
                          <a:schemeClr val="tx1"/>
                        </a:solidFill>
                        <a:latin typeface="Arial" panose="020B0604020202020204" pitchFamily="34" charset="0"/>
                        <a:cs typeface="Arial" panose="020B0604020202020204" pitchFamily="34" charset="0"/>
                      </a:endParaRPr>
                    </a:p>
                    <a:p>
                      <a:r>
                        <a:rPr lang="da-DK" sz="850" dirty="0">
                          <a:solidFill>
                            <a:schemeClr val="tx1"/>
                          </a:solidFill>
                          <a:latin typeface="Arial" panose="020B0604020202020204" pitchFamily="34" charset="0"/>
                          <a:cs typeface="Arial" panose="020B0604020202020204" pitchFamily="34" charset="0"/>
                        </a:rPr>
                        <a:t>1780 (+75) følgere ultimo</a:t>
                      </a:r>
                    </a:p>
                    <a:p>
                      <a:r>
                        <a:rPr lang="da-DK" sz="850" baseline="0" dirty="0">
                          <a:solidFill>
                            <a:schemeClr val="tx1"/>
                          </a:solidFill>
                          <a:latin typeface="Arial" panose="020B0604020202020204" pitchFamily="34" charset="0"/>
                          <a:cs typeface="Arial" panose="020B0604020202020204" pitchFamily="34" charset="0"/>
                        </a:rPr>
                        <a:t>1825 (+75) følgere ultimo</a:t>
                      </a:r>
                    </a:p>
                    <a:p>
                      <a:r>
                        <a:rPr lang="da-DK" sz="850" baseline="0" dirty="0">
                          <a:solidFill>
                            <a:schemeClr val="tx1"/>
                          </a:solidFill>
                          <a:latin typeface="Arial" panose="020B0604020202020204" pitchFamily="34" charset="0"/>
                          <a:cs typeface="Arial" panose="020B0604020202020204" pitchFamily="34" charset="0"/>
                        </a:rPr>
                        <a:t>35 deltager</a:t>
                      </a:r>
                    </a:p>
                    <a:p>
                      <a:r>
                        <a:rPr lang="da-DK" sz="850" baseline="0" dirty="0">
                          <a:solidFill>
                            <a:schemeClr val="tx1"/>
                          </a:solidFill>
                          <a:latin typeface="Arial" panose="020B0604020202020204" pitchFamily="34" charset="0"/>
                          <a:cs typeface="Arial" panose="020B0604020202020204" pitchFamily="34" charset="0"/>
                        </a:rPr>
                        <a:t>15 deltagere</a:t>
                      </a:r>
                    </a:p>
                    <a:p>
                      <a:endParaRPr lang="da-DK" sz="850" baseline="0" dirty="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310493560"/>
                  </a:ext>
                </a:extLst>
              </a:tr>
              <a:tr h="261179">
                <a:tc>
                  <a:txBody>
                    <a:bodyPr/>
                    <a:lstStyle/>
                    <a:p>
                      <a:pPr marL="0" indent="0">
                        <a:buFont typeface="Arial" panose="020B0604020202020204" pitchFamily="34" charset="0"/>
                        <a:buNone/>
                      </a:pPr>
                      <a:r>
                        <a:rPr lang="da-DK" sz="850" b="1" kern="1200" dirty="0">
                          <a:latin typeface="Arial" panose="020B0604020202020204" pitchFamily="34" charset="0"/>
                          <a:cs typeface="Arial" panose="020B0604020202020204" pitchFamily="34" charset="0"/>
                        </a:rPr>
                        <a:t>STØRRE EVENTS</a:t>
                      </a:r>
                      <a:endParaRPr lang="da-DK" sz="850" b="1" kern="1200" dirty="0">
                        <a:solidFill>
                          <a:srgbClr val="FF0000"/>
                        </a:solidFill>
                        <a:latin typeface="Arial" panose="020B0604020202020204" pitchFamily="34" charset="0"/>
                        <a:cs typeface="Arial" panose="020B0604020202020204" pitchFamily="34" charset="0"/>
                      </a:endParaRPr>
                    </a:p>
                  </a:txBody>
                  <a:tcPr>
                    <a:noFill/>
                  </a:tcPr>
                </a:tc>
                <a:tc>
                  <a:txBody>
                    <a:bodyPr/>
                    <a:lstStyle/>
                    <a:p>
                      <a:pPr marL="171450" indent="-171450">
                        <a:buFont typeface="Arial" panose="020B0604020202020204" pitchFamily="34" charset="0"/>
                        <a:buChar char="•"/>
                      </a:pPr>
                      <a:r>
                        <a:rPr lang="da-DK" sz="850" dirty="0">
                          <a:solidFill>
                            <a:schemeClr val="tx1"/>
                          </a:solidFill>
                          <a:latin typeface="Arial" panose="020B0604020202020204" pitchFamily="34" charset="0"/>
                          <a:cs typeface="Arial" panose="020B0604020202020204" pitchFamily="34" charset="0"/>
                        </a:rPr>
                        <a:t>Nytårskur</a:t>
                      </a:r>
                    </a:p>
                    <a:p>
                      <a:pPr marL="171450" indent="-171450">
                        <a:buFont typeface="Arial" panose="020B0604020202020204" pitchFamily="34" charset="0"/>
                        <a:buChar char="•"/>
                      </a:pPr>
                      <a:r>
                        <a:rPr lang="da-DK" sz="850" dirty="0">
                          <a:solidFill>
                            <a:schemeClr val="tx1"/>
                          </a:solidFill>
                          <a:latin typeface="Arial" panose="020B0604020202020204" pitchFamily="34" charset="0"/>
                          <a:cs typeface="Arial" panose="020B0604020202020204" pitchFamily="34" charset="0"/>
                        </a:rPr>
                        <a:t>Erhvervskonference om den kommende erhvervsstrategi</a:t>
                      </a:r>
                    </a:p>
                  </a:txBody>
                  <a:tcPr>
                    <a:noFill/>
                  </a:tcPr>
                </a:tc>
                <a:tc>
                  <a:txBody>
                    <a:bodyPr/>
                    <a:lstStyle/>
                    <a:p>
                      <a:r>
                        <a:rPr lang="da-DK" sz="850" dirty="0">
                          <a:solidFill>
                            <a:schemeClr val="tx1"/>
                          </a:solidFill>
                          <a:latin typeface="Arial" panose="020B0604020202020204" pitchFamily="34" charset="0"/>
                          <a:cs typeface="Arial" panose="020B0604020202020204" pitchFamily="34" charset="0"/>
                        </a:rPr>
                        <a:t>250 deltagere</a:t>
                      </a:r>
                    </a:p>
                    <a:p>
                      <a:r>
                        <a:rPr lang="da-DK" sz="850" dirty="0">
                          <a:solidFill>
                            <a:schemeClr val="tx1"/>
                          </a:solidFill>
                          <a:latin typeface="Arial" panose="020B0604020202020204" pitchFamily="34" charset="0"/>
                          <a:cs typeface="Arial" panose="020B0604020202020204" pitchFamily="34" charset="0"/>
                        </a:rPr>
                        <a:t>80 deltagere</a:t>
                      </a:r>
                    </a:p>
                    <a:p>
                      <a:endParaRPr lang="da-DK" sz="850" dirty="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029065539"/>
                  </a:ext>
                </a:extLst>
              </a:tr>
              <a:tr h="383014">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da-DK" sz="850" b="1" kern="1200" dirty="0">
                          <a:latin typeface="Arial" panose="020B0604020202020204" pitchFamily="34" charset="0"/>
                          <a:cs typeface="Arial" panose="020B0604020202020204" pitchFamily="34" charset="0"/>
                        </a:rPr>
                        <a:t>ÉN INDGANG OG SERVICE I SAGSBEHANDLINGEN</a:t>
                      </a:r>
                    </a:p>
                  </a:txBody>
                  <a:tcPr>
                    <a:noFill/>
                  </a:tcPr>
                </a:tc>
                <a:tc>
                  <a:txBody>
                    <a:bodyPr/>
                    <a:lstStyle/>
                    <a:p>
                      <a:pPr marL="171450" indent="-171450">
                        <a:buFont typeface="Arial" panose="020B0604020202020204" pitchFamily="34" charset="0"/>
                        <a:buChar char="•"/>
                      </a:pPr>
                      <a:r>
                        <a:rPr lang="da-DK" sz="850" dirty="0">
                          <a:solidFill>
                            <a:schemeClr val="tx1"/>
                          </a:solidFill>
                          <a:latin typeface="Arial" panose="020B0604020202020204" pitchFamily="34" charset="0"/>
                          <a:cs typeface="Arial" panose="020B0604020202020204" pitchFamily="34" charset="0"/>
                        </a:rPr>
                        <a:t>Én indgang – registrerer antal sager</a:t>
                      </a:r>
                    </a:p>
                    <a:p>
                      <a:pPr marL="171450" indent="-171450">
                        <a:buFont typeface="Arial" panose="020B0604020202020204" pitchFamily="34" charset="0"/>
                        <a:buChar char="•"/>
                      </a:pPr>
                      <a:r>
                        <a:rPr lang="da-DK" sz="850" dirty="0">
                          <a:solidFill>
                            <a:schemeClr val="tx1"/>
                          </a:solidFill>
                          <a:latin typeface="Arial" panose="020B0604020202020204" pitchFamily="34" charset="0"/>
                          <a:cs typeface="Arial" panose="020B0604020202020204" pitchFamily="34" charset="0"/>
                        </a:rPr>
                        <a:t>Erhvervsforum mm.</a:t>
                      </a:r>
                    </a:p>
                    <a:p>
                      <a:pPr marL="171450" indent="-171450">
                        <a:buFont typeface="Arial" panose="020B0604020202020204" pitchFamily="34" charset="0"/>
                        <a:buChar char="•"/>
                      </a:pPr>
                      <a:r>
                        <a:rPr lang="da-DK" sz="850" dirty="0">
                          <a:solidFill>
                            <a:schemeClr val="tx1"/>
                          </a:solidFill>
                          <a:latin typeface="Arial" panose="020B0604020202020204" pitchFamily="34" charset="0"/>
                          <a:cs typeface="Arial" panose="020B0604020202020204" pitchFamily="34" charset="0"/>
                        </a:rPr>
                        <a:t>Markedsføring af 1-indgang</a:t>
                      </a:r>
                    </a:p>
                  </a:txBody>
                  <a:tcPr>
                    <a:noFill/>
                  </a:tcPr>
                </a:tc>
                <a:tc>
                  <a:txBody>
                    <a:bodyPr/>
                    <a:lstStyle/>
                    <a:p>
                      <a:endParaRPr lang="da-DK" sz="850" dirty="0">
                        <a:solidFill>
                          <a:schemeClr val="tx1"/>
                        </a:solidFill>
                        <a:latin typeface="Arial" panose="020B0604020202020204" pitchFamily="34" charset="0"/>
                        <a:cs typeface="Arial" panose="020B0604020202020204" pitchFamily="34" charset="0"/>
                      </a:endParaRPr>
                    </a:p>
                    <a:p>
                      <a:endParaRPr lang="da-DK" sz="850" dirty="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604231639"/>
                  </a:ext>
                </a:extLst>
              </a:tr>
              <a:tr h="383014">
                <a:tc>
                  <a:txBody>
                    <a:bodyPr/>
                    <a:lstStyle/>
                    <a:p>
                      <a:pPr marL="0" indent="0">
                        <a:buFont typeface="Arial" panose="020B0604020202020204" pitchFamily="34" charset="0"/>
                        <a:buNone/>
                      </a:pPr>
                      <a:r>
                        <a:rPr lang="da-DK" sz="850" b="1" kern="1200" dirty="0">
                          <a:latin typeface="Arial" panose="020B0604020202020204" pitchFamily="34" charset="0"/>
                          <a:cs typeface="Arial" panose="020B0604020202020204" pitchFamily="34" charset="0"/>
                        </a:rPr>
                        <a:t>KUNDETILFREDSHED OG IMAGE</a:t>
                      </a:r>
                      <a:endParaRPr lang="da-DK" sz="850" b="1" kern="1200" dirty="0">
                        <a:solidFill>
                          <a:srgbClr val="FF0000"/>
                        </a:solidFill>
                        <a:latin typeface="Arial" panose="020B0604020202020204" pitchFamily="34" charset="0"/>
                        <a:ea typeface="+mn-ea"/>
                        <a:cs typeface="Arial" panose="020B0604020202020204" pitchFamily="34" charset="0"/>
                      </a:endParaRPr>
                    </a:p>
                  </a:txBody>
                  <a:tcPr>
                    <a:noFill/>
                  </a:tcPr>
                </a:tc>
                <a:tc>
                  <a:txBody>
                    <a:bodyPr/>
                    <a:lstStyle/>
                    <a:p>
                      <a:pPr marL="171450" indent="-171450">
                        <a:buFont typeface="Arial" panose="020B0604020202020204" pitchFamily="34" charset="0"/>
                        <a:buChar char="•"/>
                      </a:pPr>
                      <a:r>
                        <a:rPr lang="da-DK" sz="850" dirty="0">
                          <a:solidFill>
                            <a:schemeClr val="tx1"/>
                          </a:solidFill>
                          <a:latin typeface="Arial" panose="020B0604020202020204" pitchFamily="34" charset="0"/>
                          <a:cs typeface="Arial" panose="020B0604020202020204" pitchFamily="34" charset="0"/>
                        </a:rPr>
                        <a:t>Årlig tilfredshedsmåling blandt Næstved Erhvervs brugere</a:t>
                      </a:r>
                    </a:p>
                    <a:p>
                      <a:pPr marL="171450" indent="-171450">
                        <a:buFont typeface="Arial" panose="020B0604020202020204" pitchFamily="34" charset="0"/>
                        <a:buChar char="•"/>
                      </a:pPr>
                      <a:r>
                        <a:rPr lang="da-DK" sz="850" dirty="0">
                          <a:solidFill>
                            <a:schemeClr val="tx1"/>
                          </a:solidFill>
                          <a:latin typeface="Arial" panose="020B0604020202020204" pitchFamily="34" charset="0"/>
                          <a:cs typeface="Arial" panose="020B0604020202020204" pitchFamily="34" charset="0"/>
                        </a:rPr>
                        <a:t>Årlig kendskabs og imageanalyse</a:t>
                      </a:r>
                      <a:r>
                        <a:rPr lang="da-DK" sz="850" baseline="0" dirty="0">
                          <a:solidFill>
                            <a:schemeClr val="tx1"/>
                          </a:solidFill>
                          <a:latin typeface="Arial" panose="020B0604020202020204" pitchFamily="34" charset="0"/>
                          <a:cs typeface="Arial" panose="020B0604020202020204" pitchFamily="34" charset="0"/>
                        </a:rPr>
                        <a:t> af Næstved Erhverv</a:t>
                      </a:r>
                      <a:endParaRPr lang="da-DK" sz="850" dirty="0">
                        <a:solidFill>
                          <a:schemeClr val="tx1"/>
                        </a:solidFill>
                        <a:latin typeface="Arial" panose="020B0604020202020204" pitchFamily="34" charset="0"/>
                        <a:cs typeface="Arial" panose="020B0604020202020204" pitchFamily="34" charset="0"/>
                      </a:endParaRPr>
                    </a:p>
                  </a:txBody>
                  <a:tcPr>
                    <a:noFill/>
                  </a:tcPr>
                </a:tc>
                <a:tc>
                  <a:txBody>
                    <a:bodyPr/>
                    <a:lstStyle/>
                    <a:p>
                      <a:r>
                        <a:rPr lang="da-DK" sz="850" dirty="0">
                          <a:solidFill>
                            <a:schemeClr val="tx1"/>
                          </a:solidFill>
                          <a:latin typeface="Arial" panose="020B0604020202020204" pitchFamily="34" charset="0"/>
                          <a:cs typeface="Arial" panose="020B0604020202020204" pitchFamily="34" charset="0"/>
                        </a:rPr>
                        <a:t>90% tilfredshed, NPS: 40</a:t>
                      </a:r>
                    </a:p>
                    <a:p>
                      <a:r>
                        <a:rPr lang="da-DK" sz="850" dirty="0">
                          <a:solidFill>
                            <a:schemeClr val="tx1"/>
                          </a:solidFill>
                          <a:latin typeface="Arial" panose="020B0604020202020204" pitchFamily="34" charset="0"/>
                          <a:cs typeface="Arial" panose="020B0604020202020204" pitchFamily="34" charset="0"/>
                        </a:rPr>
                        <a:t>Kendskab: 55 % </a:t>
                      </a:r>
                    </a:p>
                    <a:p>
                      <a:r>
                        <a:rPr lang="da-DK" sz="850" dirty="0">
                          <a:solidFill>
                            <a:schemeClr val="tx1"/>
                          </a:solidFill>
                          <a:latin typeface="Arial" panose="020B0604020202020204" pitchFamily="34" charset="0"/>
                          <a:cs typeface="Arial" panose="020B0604020202020204" pitchFamily="34" charset="0"/>
                        </a:rPr>
                        <a:t>Image: 55%:</a:t>
                      </a:r>
                    </a:p>
                  </a:txBody>
                  <a:tcPr>
                    <a:noFill/>
                  </a:tcPr>
                </a:tc>
                <a:extLst>
                  <a:ext uri="{0D108BD9-81ED-4DB2-BD59-A6C34878D82A}">
                    <a16:rowId xmlns:a16="http://schemas.microsoft.com/office/drawing/2014/main" val="10006"/>
                  </a:ext>
                </a:extLst>
              </a:tr>
            </a:tbl>
          </a:graphicData>
        </a:graphic>
      </p:graphicFrame>
      <p:sp>
        <p:nvSpPr>
          <p:cNvPr id="15" name="Tekstfelt 14">
            <a:extLst>
              <a:ext uri="{FF2B5EF4-FFF2-40B4-BE49-F238E27FC236}">
                <a16:creationId xmlns:a16="http://schemas.microsoft.com/office/drawing/2014/main" id="{E838D1F5-CB7B-894C-B5B9-C478D4C045EF}"/>
              </a:ext>
            </a:extLst>
          </p:cNvPr>
          <p:cNvSpPr txBox="1"/>
          <p:nvPr/>
        </p:nvSpPr>
        <p:spPr>
          <a:xfrm>
            <a:off x="1597823" y="357095"/>
            <a:ext cx="6257307" cy="553998"/>
          </a:xfrm>
          <a:prstGeom prst="rect">
            <a:avLst/>
          </a:prstGeom>
          <a:noFill/>
        </p:spPr>
        <p:txBody>
          <a:bodyPr wrap="square" rtlCol="0">
            <a:spAutoFit/>
          </a:bodyPr>
          <a:lstStyle/>
          <a:p>
            <a:r>
              <a:rPr lang="da-DK" sz="3000" b="1" dirty="0">
                <a:solidFill>
                  <a:srgbClr val="194570"/>
                </a:solidFill>
                <a:latin typeface="Arial" panose="020B0604020202020204" pitchFamily="34" charset="0"/>
                <a:cs typeface="Arial" panose="020B0604020202020204" pitchFamily="34" charset="0"/>
              </a:rPr>
              <a:t>STÆRKT ERHVERVSBRAND</a:t>
            </a:r>
          </a:p>
        </p:txBody>
      </p:sp>
      <p:sp>
        <p:nvSpPr>
          <p:cNvPr id="16" name="Tekstfelt 15">
            <a:extLst>
              <a:ext uri="{FF2B5EF4-FFF2-40B4-BE49-F238E27FC236}">
                <a16:creationId xmlns:a16="http://schemas.microsoft.com/office/drawing/2014/main" id="{B7EFEAFD-9268-5F4E-9D06-E1C08307B824}"/>
              </a:ext>
            </a:extLst>
          </p:cNvPr>
          <p:cNvSpPr txBox="1"/>
          <p:nvPr/>
        </p:nvSpPr>
        <p:spPr>
          <a:xfrm>
            <a:off x="1597823" y="867508"/>
            <a:ext cx="5064234" cy="369332"/>
          </a:xfrm>
          <a:prstGeom prst="rect">
            <a:avLst/>
          </a:prstGeom>
          <a:noFill/>
        </p:spPr>
        <p:txBody>
          <a:bodyPr wrap="square" rtlCol="0">
            <a:spAutoFit/>
          </a:bodyPr>
          <a:lstStyle/>
          <a:p>
            <a:r>
              <a:rPr lang="da-DK" b="1" dirty="0">
                <a:solidFill>
                  <a:srgbClr val="194570"/>
                </a:solidFill>
                <a:latin typeface="Arial" panose="020B0604020202020204" pitchFamily="34" charset="0"/>
                <a:cs typeface="Arial" panose="020B0604020202020204" pitchFamily="34" charset="0"/>
              </a:rPr>
              <a:t>Ambassadører og fortællinger</a:t>
            </a:r>
          </a:p>
        </p:txBody>
      </p:sp>
      <p:pic>
        <p:nvPicPr>
          <p:cNvPr id="9" name="Billede 8">
            <a:extLst>
              <a:ext uri="{FF2B5EF4-FFF2-40B4-BE49-F238E27FC236}">
                <a16:creationId xmlns:a16="http://schemas.microsoft.com/office/drawing/2014/main" id="{F895FB1F-9297-7A43-89BD-2E95A17BE8EE}"/>
              </a:ext>
            </a:extLst>
          </p:cNvPr>
          <p:cNvPicPr>
            <a:picLocks noChangeAspect="1"/>
          </p:cNvPicPr>
          <p:nvPr/>
        </p:nvPicPr>
        <p:blipFill>
          <a:blip r:embed="rId3"/>
          <a:stretch>
            <a:fillRect/>
          </a:stretch>
        </p:blipFill>
        <p:spPr>
          <a:xfrm>
            <a:off x="278359" y="274639"/>
            <a:ext cx="1164379" cy="1138065"/>
          </a:xfrm>
          <a:prstGeom prst="rect">
            <a:avLst/>
          </a:prstGeom>
        </p:spPr>
      </p:pic>
      <p:pic>
        <p:nvPicPr>
          <p:cNvPr id="10" name="Billede 9">
            <a:extLst>
              <a:ext uri="{FF2B5EF4-FFF2-40B4-BE49-F238E27FC236}">
                <a16:creationId xmlns:a16="http://schemas.microsoft.com/office/drawing/2014/main" id="{3A1CB2C1-D826-6B49-ADCC-F29658E3E0BB}"/>
              </a:ext>
            </a:extLst>
          </p:cNvPr>
          <p:cNvPicPr>
            <a:picLocks noChangeAspect="1"/>
          </p:cNvPicPr>
          <p:nvPr/>
        </p:nvPicPr>
        <p:blipFill>
          <a:blip r:embed="rId4"/>
          <a:stretch>
            <a:fillRect/>
          </a:stretch>
        </p:blipFill>
        <p:spPr>
          <a:xfrm>
            <a:off x="7639008" y="450436"/>
            <a:ext cx="1065774" cy="569015"/>
          </a:xfrm>
          <a:prstGeom prst="rect">
            <a:avLst/>
          </a:prstGeom>
        </p:spPr>
      </p:pic>
    </p:spTree>
    <p:extLst>
      <p:ext uri="{BB962C8B-B14F-4D97-AF65-F5344CB8AC3E}">
        <p14:creationId xmlns:p14="http://schemas.microsoft.com/office/powerpoint/2010/main" val="4213647410"/>
      </p:ext>
    </p:extLst>
  </p:cSld>
  <p:clrMapOvr>
    <a:masterClrMapping/>
  </p:clrMapOvr>
  <p:transition>
    <p:pull dir="l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ktangel 20">
            <a:extLst>
              <a:ext uri="{FF2B5EF4-FFF2-40B4-BE49-F238E27FC236}">
                <a16:creationId xmlns:a16="http://schemas.microsoft.com/office/drawing/2014/main" id="{77FB247B-551C-D24B-A28A-58AAB73727B9}"/>
              </a:ext>
            </a:extLst>
          </p:cNvPr>
          <p:cNvSpPr/>
          <p:nvPr/>
        </p:nvSpPr>
        <p:spPr>
          <a:xfrm>
            <a:off x="0" y="1728353"/>
            <a:ext cx="9144000" cy="5240617"/>
          </a:xfrm>
          <a:prstGeom prst="rect">
            <a:avLst/>
          </a:prstGeom>
          <a:solidFill>
            <a:srgbClr val="DAEF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2" name="Titel 1"/>
          <p:cNvSpPr>
            <a:spLocks noGrp="1"/>
          </p:cNvSpPr>
          <p:nvPr>
            <p:ph type="title"/>
          </p:nvPr>
        </p:nvSpPr>
        <p:spPr/>
        <p:txBody>
          <a:bodyPr/>
          <a:lstStyle/>
          <a:p>
            <a:r>
              <a:rPr lang="da-DK" dirty="0"/>
              <a:t> </a:t>
            </a:r>
          </a:p>
        </p:txBody>
      </p:sp>
      <p:sp>
        <p:nvSpPr>
          <p:cNvPr id="17" name="Tekstfelt 16">
            <a:extLst>
              <a:ext uri="{FF2B5EF4-FFF2-40B4-BE49-F238E27FC236}">
                <a16:creationId xmlns:a16="http://schemas.microsoft.com/office/drawing/2014/main" id="{D8FE3A0B-B563-EA4A-9DD1-D8201238747E}"/>
              </a:ext>
            </a:extLst>
          </p:cNvPr>
          <p:cNvSpPr txBox="1"/>
          <p:nvPr/>
        </p:nvSpPr>
        <p:spPr>
          <a:xfrm>
            <a:off x="1608962" y="220367"/>
            <a:ext cx="5026969" cy="553998"/>
          </a:xfrm>
          <a:prstGeom prst="rect">
            <a:avLst/>
          </a:prstGeom>
          <a:noFill/>
        </p:spPr>
        <p:txBody>
          <a:bodyPr wrap="square" rtlCol="0">
            <a:spAutoFit/>
          </a:bodyPr>
          <a:lstStyle/>
          <a:p>
            <a:r>
              <a:rPr lang="da-DK" sz="3000" b="1" dirty="0">
                <a:solidFill>
                  <a:srgbClr val="4DB0B4"/>
                </a:solidFill>
                <a:latin typeface="Arial" panose="020B0604020202020204" pitchFamily="34" charset="0"/>
                <a:cs typeface="Arial" panose="020B0604020202020204" pitchFamily="34" charset="0"/>
              </a:rPr>
              <a:t>VÆKST I LOKALE </a:t>
            </a:r>
          </a:p>
        </p:txBody>
      </p:sp>
      <p:sp>
        <p:nvSpPr>
          <p:cNvPr id="18" name="Tekstfelt 17">
            <a:extLst>
              <a:ext uri="{FF2B5EF4-FFF2-40B4-BE49-F238E27FC236}">
                <a16:creationId xmlns:a16="http://schemas.microsoft.com/office/drawing/2014/main" id="{E6E41E3C-1851-F84D-8405-348AC703E43B}"/>
              </a:ext>
            </a:extLst>
          </p:cNvPr>
          <p:cNvSpPr txBox="1"/>
          <p:nvPr/>
        </p:nvSpPr>
        <p:spPr>
          <a:xfrm>
            <a:off x="1608961" y="1091087"/>
            <a:ext cx="6505229" cy="553998"/>
          </a:xfrm>
          <a:prstGeom prst="rect">
            <a:avLst/>
          </a:prstGeom>
          <a:noFill/>
        </p:spPr>
        <p:txBody>
          <a:bodyPr wrap="square" rtlCol="0">
            <a:spAutoFit/>
          </a:bodyPr>
          <a:lstStyle/>
          <a:p>
            <a:r>
              <a:rPr lang="da-DK" sz="1500" dirty="0">
                <a:solidFill>
                  <a:srgbClr val="10B0A6"/>
                </a:solidFill>
                <a:latin typeface="Arial" panose="020B0604020202020204" pitchFamily="34" charset="0"/>
                <a:cs typeface="Arial" panose="020B0604020202020204" pitchFamily="34" charset="0"/>
              </a:rPr>
              <a:t>Vi identificerer potentialer og problemstillinger sammen med virksomhederne og formidler den hjælp, der er behov for. </a:t>
            </a:r>
          </a:p>
        </p:txBody>
      </p:sp>
      <p:sp>
        <p:nvSpPr>
          <p:cNvPr id="22" name="Tekstfelt 21">
            <a:extLst>
              <a:ext uri="{FF2B5EF4-FFF2-40B4-BE49-F238E27FC236}">
                <a16:creationId xmlns:a16="http://schemas.microsoft.com/office/drawing/2014/main" id="{085799DD-A266-3543-B6DE-E0F9C302DC34}"/>
              </a:ext>
            </a:extLst>
          </p:cNvPr>
          <p:cNvSpPr txBox="1"/>
          <p:nvPr/>
        </p:nvSpPr>
        <p:spPr>
          <a:xfrm>
            <a:off x="541537" y="2707728"/>
            <a:ext cx="3789111" cy="3016210"/>
          </a:xfrm>
          <a:prstGeom prst="rect">
            <a:avLst/>
          </a:prstGeom>
          <a:noFill/>
        </p:spPr>
        <p:txBody>
          <a:bodyPr wrap="square" rtlCol="0">
            <a:spAutoFit/>
          </a:bodyPr>
          <a:lstStyle/>
          <a:p>
            <a:pPr fontAlgn="t"/>
            <a:r>
              <a:rPr lang="da-DK" sz="1000" b="1" dirty="0">
                <a:latin typeface="Arial" panose="020B0604020202020204" pitchFamily="34" charset="0"/>
                <a:cs typeface="Arial" panose="020B0604020202020204" pitchFamily="34" charset="0"/>
              </a:rPr>
              <a:t>DIGITALISERING</a:t>
            </a:r>
          </a:p>
          <a:p>
            <a:pPr fontAlgn="t"/>
            <a:r>
              <a:rPr lang="da-DK" sz="1000" dirty="0">
                <a:latin typeface="Arial" panose="020B0604020202020204" pitchFamily="34" charset="0"/>
                <a:cs typeface="Arial" panose="020B0604020202020204" pitchFamily="34" charset="0"/>
              </a:rPr>
              <a:t>Digitalisering er et afgørende konkurrenceparameter. Vi understøtter virksomhedernes digitale udvikling ved at udbyde kurser og forløb, der styrker kompetencerne. Ligesom vi kobler virksomhederne med private rådgivere og eksperter. </a:t>
            </a:r>
          </a:p>
          <a:p>
            <a:pPr fontAlgn="t"/>
            <a:endParaRPr lang="da-DK" sz="1000" dirty="0">
              <a:latin typeface="Arial" panose="020B0604020202020204" pitchFamily="34" charset="0"/>
              <a:cs typeface="Arial" panose="020B0604020202020204" pitchFamily="34" charset="0"/>
            </a:endParaRPr>
          </a:p>
          <a:p>
            <a:pPr fontAlgn="t"/>
            <a:r>
              <a:rPr lang="da-DK" sz="1000" b="1" dirty="0">
                <a:latin typeface="Arial" panose="020B0604020202020204" pitchFamily="34" charset="0"/>
                <a:cs typeface="Arial" panose="020B0604020202020204" pitchFamily="34" charset="0"/>
              </a:rPr>
              <a:t>BÆREDYGTIGHED OG GRØN OMSTILLING</a:t>
            </a:r>
            <a:endParaRPr lang="da-DK" sz="1000" dirty="0">
              <a:latin typeface="Arial" panose="020B0604020202020204" pitchFamily="34" charset="0"/>
              <a:cs typeface="Arial" panose="020B0604020202020204" pitchFamily="34" charset="0"/>
            </a:endParaRPr>
          </a:p>
          <a:p>
            <a:pPr fontAlgn="t"/>
            <a:r>
              <a:rPr lang="da-DK" sz="1000" dirty="0">
                <a:latin typeface="Arial" panose="020B0604020202020204" pitchFamily="34" charset="0"/>
                <a:cs typeface="Arial" panose="020B0604020202020204" pitchFamily="34" charset="0"/>
              </a:rPr>
              <a:t>Mange virksomheder vil ikke være relevante for deres kunder om få år, hvis de ikke leverer på den grønne omstilling. Vi hjælper virksomhederne med at få overblik over potentialerne i deres drift og udvikling og viser dem videre til specialister på området. </a:t>
            </a:r>
          </a:p>
          <a:p>
            <a:pPr fontAlgn="t"/>
            <a:endParaRPr lang="da-DK" sz="1000" dirty="0">
              <a:latin typeface="Arial" panose="020B0604020202020204" pitchFamily="34" charset="0"/>
              <a:cs typeface="Arial" panose="020B0604020202020204" pitchFamily="34" charset="0"/>
            </a:endParaRPr>
          </a:p>
          <a:p>
            <a:pPr fontAlgn="t"/>
            <a:r>
              <a:rPr lang="da-DK" sz="1000" b="1" dirty="0">
                <a:latin typeface="Arial" panose="020B0604020202020204" pitchFamily="34" charset="0"/>
                <a:cs typeface="Arial" panose="020B0604020202020204" pitchFamily="34" charset="0"/>
              </a:rPr>
              <a:t>STYRKEPOSITIONER</a:t>
            </a:r>
            <a:endParaRPr lang="da-DK" sz="1000" dirty="0">
              <a:latin typeface="Arial" panose="020B0604020202020204" pitchFamily="34" charset="0"/>
              <a:cs typeface="Arial" panose="020B0604020202020204" pitchFamily="34" charset="0"/>
            </a:endParaRPr>
          </a:p>
          <a:p>
            <a:pPr fontAlgn="t"/>
            <a:r>
              <a:rPr lang="da-DK" sz="1000" dirty="0">
                <a:latin typeface="Arial" panose="020B0604020202020204" pitchFamily="34" charset="0"/>
                <a:cs typeface="Arial" panose="020B0604020202020204" pitchFamily="34" charset="0"/>
              </a:rPr>
              <a:t>Bygge/Anlæg, industrien og detailhandlen er prioriterede brancher i Næstved Kommunes Erhvervsstrategi. Vi har særligt fokus på udviklingsmulighederne i disse brancher.</a:t>
            </a:r>
          </a:p>
          <a:p>
            <a:pPr fontAlgn="t"/>
            <a:endParaRPr lang="da-DK" sz="1000" dirty="0">
              <a:latin typeface="Arial" panose="020B0604020202020204" pitchFamily="34" charset="0"/>
              <a:cs typeface="Arial" panose="020B0604020202020204" pitchFamily="34" charset="0"/>
            </a:endParaRPr>
          </a:p>
          <a:p>
            <a:pPr fontAlgn="t"/>
            <a:endParaRPr lang="da-DK" sz="1000" dirty="0">
              <a:latin typeface="Arial" panose="020B0604020202020204" pitchFamily="34" charset="0"/>
              <a:cs typeface="Arial" panose="020B0604020202020204" pitchFamily="34" charset="0"/>
            </a:endParaRPr>
          </a:p>
        </p:txBody>
      </p:sp>
      <p:sp>
        <p:nvSpPr>
          <p:cNvPr id="23" name="Tekstfelt 22">
            <a:extLst>
              <a:ext uri="{FF2B5EF4-FFF2-40B4-BE49-F238E27FC236}">
                <a16:creationId xmlns:a16="http://schemas.microsoft.com/office/drawing/2014/main" id="{9B560D28-E8E1-BA46-A646-543DE361C33F}"/>
              </a:ext>
            </a:extLst>
          </p:cNvPr>
          <p:cNvSpPr txBox="1"/>
          <p:nvPr/>
        </p:nvSpPr>
        <p:spPr>
          <a:xfrm>
            <a:off x="4572000" y="2725444"/>
            <a:ext cx="3913370" cy="3016210"/>
          </a:xfrm>
          <a:prstGeom prst="rect">
            <a:avLst/>
          </a:prstGeom>
          <a:noFill/>
        </p:spPr>
        <p:txBody>
          <a:bodyPr wrap="square" rtlCol="0">
            <a:spAutoFit/>
          </a:bodyPr>
          <a:lstStyle/>
          <a:p>
            <a:pPr fontAlgn="t"/>
            <a:r>
              <a:rPr lang="da-DK" sz="1000" b="1" dirty="0">
                <a:latin typeface="Arial" panose="020B0604020202020204" pitchFamily="34" charset="0"/>
                <a:cs typeface="Arial" panose="020B0604020202020204" pitchFamily="34" charset="0"/>
              </a:rPr>
              <a:t>HJÆLP TIL AT SØGE UDVIKLINGSMIDLER</a:t>
            </a:r>
          </a:p>
          <a:p>
            <a:pPr fontAlgn="t"/>
            <a:r>
              <a:rPr lang="da-DK" sz="1000" dirty="0">
                <a:latin typeface="Arial" panose="020B0604020202020204" pitchFamily="34" charset="0"/>
                <a:cs typeface="Arial" panose="020B0604020202020204" pitchFamily="34" charset="0"/>
              </a:rPr>
              <a:t>Vi har stor succes med at hjælpe lokale virksomheder med at søge offentlige midler i puljer og fonde. Støtten gives til en bred vifte af projekter, men vi har særligt fokus på at søge penge til grøn omstilling, digitalisering, arbejdskraft og uddannelse.</a:t>
            </a:r>
            <a:endParaRPr lang="da-DK" sz="1000" b="1" dirty="0">
              <a:latin typeface="Arial" panose="020B0604020202020204" pitchFamily="34" charset="0"/>
              <a:cs typeface="Arial" panose="020B0604020202020204" pitchFamily="34" charset="0"/>
            </a:endParaRPr>
          </a:p>
          <a:p>
            <a:endParaRPr lang="da-DK" sz="1000" b="1" dirty="0">
              <a:latin typeface="Arial" panose="020B0604020202020204" pitchFamily="34" charset="0"/>
              <a:cs typeface="Arial" panose="020B0604020202020204" pitchFamily="34" charset="0"/>
            </a:endParaRPr>
          </a:p>
          <a:p>
            <a:r>
              <a:rPr lang="da-DK" sz="1000" b="1" dirty="0">
                <a:latin typeface="Arial" panose="020B0604020202020204" pitchFamily="34" charset="0"/>
                <a:cs typeface="Arial" panose="020B0604020202020204" pitchFamily="34" charset="0"/>
              </a:rPr>
              <a:t>STARTUPS</a:t>
            </a:r>
          </a:p>
          <a:p>
            <a:pPr fontAlgn="t"/>
            <a:r>
              <a:rPr lang="da-DK" sz="1000" dirty="0">
                <a:latin typeface="Arial" panose="020B0604020202020204" pitchFamily="34" charset="0"/>
                <a:cs typeface="Arial" panose="020B0604020202020204" pitchFamily="34" charset="0"/>
              </a:rPr>
              <a:t>Nye virksomheder bidrager til arbejdspladser, øget produktivitet og et højere niveau af innovation. Derfor har vi fokus på vores sammenhængende servicetilbud til startups. Fra 1:1 vejledning og arrangementer til rådgivernetværk, mentorordning og kursustilbud.</a:t>
            </a:r>
          </a:p>
          <a:p>
            <a:pPr fontAlgn="t"/>
            <a:endParaRPr lang="da-DK" sz="1000" dirty="0">
              <a:latin typeface="Arial" panose="020B0604020202020204" pitchFamily="34" charset="0"/>
              <a:cs typeface="Arial" panose="020B0604020202020204" pitchFamily="34" charset="0"/>
            </a:endParaRPr>
          </a:p>
          <a:p>
            <a:pPr fontAlgn="t"/>
            <a:r>
              <a:rPr lang="da-DK" sz="1000" b="1" dirty="0">
                <a:latin typeface="Arial" panose="020B0604020202020204" pitchFamily="34" charset="0"/>
                <a:cs typeface="Arial" panose="020B0604020202020204" pitchFamily="34" charset="0"/>
              </a:rPr>
              <a:t>ARBEJDSKRAFTALLIANCEN</a:t>
            </a:r>
          </a:p>
          <a:p>
            <a:pPr fontAlgn="t"/>
            <a:r>
              <a:rPr lang="da-DK" sz="1000" dirty="0">
                <a:latin typeface="Arial" panose="020B0604020202020204" pitchFamily="34" charset="0"/>
                <a:cs typeface="Arial" panose="020B0604020202020204" pitchFamily="34" charset="0"/>
              </a:rPr>
              <a:t>Arbejdskraftalliancen skaber overblik og sikrer, at virksomhederne har adgang til kvalificeret arbejdskraft, efteruddannelse og samarbejde med uddannelses- og </a:t>
            </a:r>
            <a:r>
              <a:rPr lang="da-DK" sz="1000" dirty="0" err="1">
                <a:latin typeface="Arial" panose="020B0604020202020204" pitchFamily="34" charset="0"/>
                <a:cs typeface="Arial" panose="020B0604020202020204" pitchFamily="34" charset="0"/>
              </a:rPr>
              <a:t>vidensinstitutioner</a:t>
            </a:r>
            <a:r>
              <a:rPr lang="da-DK" sz="1000" dirty="0">
                <a:latin typeface="Arial" panose="020B0604020202020204" pitchFamily="34" charset="0"/>
                <a:cs typeface="Arial" panose="020B0604020202020204" pitchFamily="34" charset="0"/>
              </a:rPr>
              <a:t>. Alliancen er en succes, som vi fortsat udvikler og udbreder til flere kommuner.</a:t>
            </a:r>
          </a:p>
          <a:p>
            <a:pPr fontAlgn="t"/>
            <a:endParaRPr lang="da-DK" sz="1000" dirty="0">
              <a:latin typeface="Arial" panose="020B0604020202020204" pitchFamily="34" charset="0"/>
              <a:cs typeface="Arial" panose="020B0604020202020204" pitchFamily="34" charset="0"/>
            </a:endParaRPr>
          </a:p>
          <a:p>
            <a:endParaRPr lang="da-DK" sz="1000" dirty="0">
              <a:latin typeface="Arial" panose="020B0604020202020204" pitchFamily="34" charset="0"/>
              <a:cs typeface="Arial" panose="020B0604020202020204" pitchFamily="34" charset="0"/>
            </a:endParaRPr>
          </a:p>
        </p:txBody>
      </p:sp>
      <p:sp>
        <p:nvSpPr>
          <p:cNvPr id="25" name="Tekstfelt 24">
            <a:extLst>
              <a:ext uri="{FF2B5EF4-FFF2-40B4-BE49-F238E27FC236}">
                <a16:creationId xmlns:a16="http://schemas.microsoft.com/office/drawing/2014/main" id="{64E449C9-87F7-0942-9888-33BC8C788FBF}"/>
              </a:ext>
            </a:extLst>
          </p:cNvPr>
          <p:cNvSpPr txBox="1"/>
          <p:nvPr/>
        </p:nvSpPr>
        <p:spPr>
          <a:xfrm>
            <a:off x="541537" y="5546418"/>
            <a:ext cx="4176944" cy="692497"/>
          </a:xfrm>
          <a:prstGeom prst="rect">
            <a:avLst/>
          </a:prstGeom>
          <a:noFill/>
        </p:spPr>
        <p:txBody>
          <a:bodyPr wrap="square" rtlCol="0">
            <a:spAutoFit/>
          </a:bodyPr>
          <a:lstStyle/>
          <a:p>
            <a:r>
              <a:rPr lang="da-DK" sz="1300" b="1" dirty="0">
                <a:solidFill>
                  <a:srgbClr val="4DB0B4"/>
                </a:solidFill>
                <a:latin typeface="Arial" panose="020B0604020202020204" pitchFamily="34" charset="0"/>
                <a:cs typeface="Arial" panose="020B0604020202020204" pitchFamily="34" charset="0"/>
              </a:rPr>
              <a:t>Målsætning</a:t>
            </a:r>
          </a:p>
          <a:p>
            <a:r>
              <a:rPr lang="da-DK" sz="1300" dirty="0">
                <a:solidFill>
                  <a:srgbClr val="4DB0B4"/>
                </a:solidFill>
                <a:latin typeface="Arial" panose="020B0604020202020204" pitchFamily="34" charset="0"/>
                <a:cs typeface="Arial" panose="020B0604020202020204" pitchFamily="34" charset="0"/>
              </a:rPr>
              <a:t>I perioden 2019-2025 er antallet af private arbejdspladser i Næstved kommune øget med +1000</a:t>
            </a:r>
          </a:p>
        </p:txBody>
      </p:sp>
      <p:sp>
        <p:nvSpPr>
          <p:cNvPr id="26" name="Tekstfelt 25">
            <a:extLst>
              <a:ext uri="{FF2B5EF4-FFF2-40B4-BE49-F238E27FC236}">
                <a16:creationId xmlns:a16="http://schemas.microsoft.com/office/drawing/2014/main" id="{D023EF1D-6000-044F-A959-B9CE38A90A7D}"/>
              </a:ext>
            </a:extLst>
          </p:cNvPr>
          <p:cNvSpPr txBox="1"/>
          <p:nvPr/>
        </p:nvSpPr>
        <p:spPr>
          <a:xfrm>
            <a:off x="541537" y="2015779"/>
            <a:ext cx="1899795" cy="523220"/>
          </a:xfrm>
          <a:prstGeom prst="rect">
            <a:avLst/>
          </a:prstGeom>
          <a:noFill/>
        </p:spPr>
        <p:txBody>
          <a:bodyPr wrap="square" rtlCol="0">
            <a:spAutoFit/>
          </a:bodyPr>
          <a:lstStyle/>
          <a:p>
            <a:endParaRPr lang="da-DK" sz="1400" b="1" dirty="0">
              <a:solidFill>
                <a:srgbClr val="4DB0B4"/>
              </a:solidFill>
              <a:latin typeface="Arial" panose="020B0604020202020204" pitchFamily="34" charset="0"/>
              <a:cs typeface="Arial" panose="020B0604020202020204" pitchFamily="34" charset="0"/>
            </a:endParaRPr>
          </a:p>
          <a:p>
            <a:r>
              <a:rPr lang="da-DK" sz="1400" b="1" dirty="0">
                <a:solidFill>
                  <a:srgbClr val="4DB0B4"/>
                </a:solidFill>
                <a:latin typeface="Arial" panose="020B0604020202020204" pitchFamily="34" charset="0"/>
                <a:cs typeface="Arial" panose="020B0604020202020204" pitchFamily="34" charset="0"/>
              </a:rPr>
              <a:t>INDSATSOMRÅDER</a:t>
            </a:r>
          </a:p>
        </p:txBody>
      </p:sp>
      <p:sp>
        <p:nvSpPr>
          <p:cNvPr id="3" name="Tekstfelt 2">
            <a:extLst>
              <a:ext uri="{FF2B5EF4-FFF2-40B4-BE49-F238E27FC236}">
                <a16:creationId xmlns:a16="http://schemas.microsoft.com/office/drawing/2014/main" id="{106F08AB-AB9D-BF4D-89F2-D2DCD43F8D61}"/>
              </a:ext>
            </a:extLst>
          </p:cNvPr>
          <p:cNvSpPr txBox="1"/>
          <p:nvPr/>
        </p:nvSpPr>
        <p:spPr>
          <a:xfrm>
            <a:off x="1608961" y="613658"/>
            <a:ext cx="5026969" cy="553998"/>
          </a:xfrm>
          <a:prstGeom prst="rect">
            <a:avLst/>
          </a:prstGeom>
          <a:noFill/>
        </p:spPr>
        <p:txBody>
          <a:bodyPr wrap="square" rtlCol="0">
            <a:spAutoFit/>
          </a:bodyPr>
          <a:lstStyle/>
          <a:p>
            <a:r>
              <a:rPr lang="da-DK" sz="3000" b="1" dirty="0">
                <a:solidFill>
                  <a:srgbClr val="4DB0B4"/>
                </a:solidFill>
                <a:latin typeface="Arial" panose="020B0604020202020204" pitchFamily="34" charset="0"/>
                <a:cs typeface="Arial" panose="020B0604020202020204" pitchFamily="34" charset="0"/>
              </a:rPr>
              <a:t>VIRKSOMHEDER</a:t>
            </a:r>
          </a:p>
        </p:txBody>
      </p:sp>
      <p:pic>
        <p:nvPicPr>
          <p:cNvPr id="16" name="Billede 15">
            <a:extLst>
              <a:ext uri="{FF2B5EF4-FFF2-40B4-BE49-F238E27FC236}">
                <a16:creationId xmlns:a16="http://schemas.microsoft.com/office/drawing/2014/main" id="{AB9D62E1-A19E-E047-8133-F0BCF5F99B81}"/>
              </a:ext>
            </a:extLst>
          </p:cNvPr>
          <p:cNvPicPr>
            <a:picLocks noChangeAspect="1"/>
          </p:cNvPicPr>
          <p:nvPr/>
        </p:nvPicPr>
        <p:blipFill>
          <a:blip r:embed="rId3"/>
          <a:stretch>
            <a:fillRect/>
          </a:stretch>
        </p:blipFill>
        <p:spPr>
          <a:xfrm>
            <a:off x="292332" y="272171"/>
            <a:ext cx="1150406" cy="1157056"/>
          </a:xfrm>
          <a:prstGeom prst="rect">
            <a:avLst/>
          </a:prstGeom>
        </p:spPr>
      </p:pic>
      <p:pic>
        <p:nvPicPr>
          <p:cNvPr id="14" name="Billede 13">
            <a:extLst>
              <a:ext uri="{FF2B5EF4-FFF2-40B4-BE49-F238E27FC236}">
                <a16:creationId xmlns:a16="http://schemas.microsoft.com/office/drawing/2014/main" id="{8688B53B-DA4E-E240-977A-B53B714F7DAD}"/>
              </a:ext>
            </a:extLst>
          </p:cNvPr>
          <p:cNvPicPr>
            <a:picLocks noChangeAspect="1"/>
          </p:cNvPicPr>
          <p:nvPr/>
        </p:nvPicPr>
        <p:blipFill>
          <a:blip r:embed="rId4"/>
          <a:stretch>
            <a:fillRect/>
          </a:stretch>
        </p:blipFill>
        <p:spPr>
          <a:xfrm>
            <a:off x="7639008" y="450436"/>
            <a:ext cx="1065774" cy="569015"/>
          </a:xfrm>
          <a:prstGeom prst="rect">
            <a:avLst/>
          </a:prstGeom>
        </p:spPr>
      </p:pic>
      <p:sp>
        <p:nvSpPr>
          <p:cNvPr id="13" name="Tekstfelt 12">
            <a:extLst>
              <a:ext uri="{FF2B5EF4-FFF2-40B4-BE49-F238E27FC236}">
                <a16:creationId xmlns:a16="http://schemas.microsoft.com/office/drawing/2014/main" id="{4DC9D865-4C99-4045-B45F-F5FF635B2D10}"/>
              </a:ext>
            </a:extLst>
          </p:cNvPr>
          <p:cNvSpPr txBox="1"/>
          <p:nvPr/>
        </p:nvSpPr>
        <p:spPr>
          <a:xfrm>
            <a:off x="4571999" y="2149732"/>
            <a:ext cx="3913371" cy="492443"/>
          </a:xfrm>
          <a:prstGeom prst="rect">
            <a:avLst/>
          </a:prstGeom>
          <a:noFill/>
        </p:spPr>
        <p:txBody>
          <a:bodyPr wrap="square" rtlCol="0">
            <a:spAutoFit/>
          </a:bodyPr>
          <a:lstStyle/>
          <a:p>
            <a:r>
              <a:rPr lang="da-DK" sz="1300" dirty="0">
                <a:solidFill>
                  <a:srgbClr val="4DB0B4"/>
                </a:solidFill>
                <a:latin typeface="Arial" panose="020B0604020202020204" pitchFamily="34" charset="0"/>
                <a:cs typeface="Arial" panose="020B0604020202020204" pitchFamily="34" charset="0"/>
              </a:rPr>
              <a:t>”Vi henviser aktivt til lokale rådgivere eller til erhvervsfremmesystemets tilbud.”</a:t>
            </a:r>
          </a:p>
        </p:txBody>
      </p:sp>
    </p:spTree>
    <p:extLst>
      <p:ext uri="{BB962C8B-B14F-4D97-AF65-F5344CB8AC3E}">
        <p14:creationId xmlns:p14="http://schemas.microsoft.com/office/powerpoint/2010/main" val="3400008223"/>
      </p:ext>
    </p:extLst>
  </p:cSld>
  <p:clrMapOvr>
    <a:masterClrMapping/>
  </p:clrMapOvr>
  <p:transition>
    <p:pull dir="l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ktangel 20">
            <a:extLst>
              <a:ext uri="{FF2B5EF4-FFF2-40B4-BE49-F238E27FC236}">
                <a16:creationId xmlns:a16="http://schemas.microsoft.com/office/drawing/2014/main" id="{77FB247B-551C-D24B-A28A-58AAB73727B9}"/>
              </a:ext>
            </a:extLst>
          </p:cNvPr>
          <p:cNvSpPr/>
          <p:nvPr/>
        </p:nvSpPr>
        <p:spPr>
          <a:xfrm>
            <a:off x="0" y="1606754"/>
            <a:ext cx="9144000" cy="5251246"/>
          </a:xfrm>
          <a:prstGeom prst="rect">
            <a:avLst/>
          </a:prstGeom>
          <a:solidFill>
            <a:srgbClr val="DAEF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p:cNvSpPr>
            <a:spLocks noGrp="1"/>
          </p:cNvSpPr>
          <p:nvPr>
            <p:ph type="title"/>
          </p:nvPr>
        </p:nvSpPr>
        <p:spPr/>
        <p:txBody>
          <a:bodyPr/>
          <a:lstStyle/>
          <a:p>
            <a:r>
              <a:rPr lang="da-DK" dirty="0"/>
              <a:t> </a:t>
            </a:r>
          </a:p>
        </p:txBody>
      </p:sp>
      <p:graphicFrame>
        <p:nvGraphicFramePr>
          <p:cNvPr id="12" name="Tabel 11">
            <a:extLst>
              <a:ext uri="{FF2B5EF4-FFF2-40B4-BE49-F238E27FC236}">
                <a16:creationId xmlns:a16="http://schemas.microsoft.com/office/drawing/2014/main" id="{2B36A2E8-D4D2-7342-975D-2063DD05F5EB}"/>
              </a:ext>
            </a:extLst>
          </p:cNvPr>
          <p:cNvGraphicFramePr>
            <a:graphicFrameLocks noGrp="1"/>
          </p:cNvGraphicFramePr>
          <p:nvPr>
            <p:extLst>
              <p:ext uri="{D42A27DB-BD31-4B8C-83A1-F6EECF244321}">
                <p14:modId xmlns:p14="http://schemas.microsoft.com/office/powerpoint/2010/main" val="817127820"/>
              </p:ext>
            </p:extLst>
          </p:nvPr>
        </p:nvGraphicFramePr>
        <p:xfrm>
          <a:off x="532015" y="1933021"/>
          <a:ext cx="8154785" cy="4659368"/>
        </p:xfrm>
        <a:graphic>
          <a:graphicData uri="http://schemas.openxmlformats.org/drawingml/2006/table">
            <a:tbl>
              <a:tblPr firstRow="1" bandRow="1">
                <a:tableStyleId>{5C22544A-7EE6-4342-B048-85BDC9FD1C3A}</a:tableStyleId>
              </a:tblPr>
              <a:tblGrid>
                <a:gridCol w="2213613">
                  <a:extLst>
                    <a:ext uri="{9D8B030D-6E8A-4147-A177-3AD203B41FA5}">
                      <a16:colId xmlns:a16="http://schemas.microsoft.com/office/drawing/2014/main" val="537512004"/>
                    </a:ext>
                  </a:extLst>
                </a:gridCol>
                <a:gridCol w="4163396">
                  <a:extLst>
                    <a:ext uri="{9D8B030D-6E8A-4147-A177-3AD203B41FA5}">
                      <a16:colId xmlns:a16="http://schemas.microsoft.com/office/drawing/2014/main" val="1209671586"/>
                    </a:ext>
                  </a:extLst>
                </a:gridCol>
                <a:gridCol w="1777776">
                  <a:extLst>
                    <a:ext uri="{9D8B030D-6E8A-4147-A177-3AD203B41FA5}">
                      <a16:colId xmlns:a16="http://schemas.microsoft.com/office/drawing/2014/main" val="2205819503"/>
                    </a:ext>
                  </a:extLst>
                </a:gridCol>
              </a:tblGrid>
              <a:tr h="248025">
                <a:tc gridSpan="3">
                  <a:txBody>
                    <a:bodyPr/>
                    <a:lstStyle/>
                    <a:p>
                      <a:r>
                        <a:rPr lang="da-DK" sz="1400" b="1" dirty="0">
                          <a:latin typeface="Arial" panose="020B0604020202020204" pitchFamily="34" charset="0"/>
                          <a:cs typeface="Arial" panose="020B0604020202020204" pitchFamily="34" charset="0"/>
                        </a:rPr>
                        <a:t>INDHOLD</a:t>
                      </a:r>
                      <a:endParaRPr lang="da-DK" sz="1400" b="1" i="1" dirty="0">
                        <a:latin typeface="Arial" panose="020B0604020202020204" pitchFamily="34" charset="0"/>
                        <a:cs typeface="Arial" panose="020B0604020202020204" pitchFamily="34" charset="0"/>
                      </a:endParaRPr>
                    </a:p>
                  </a:txBody>
                  <a:tcPr>
                    <a:solidFill>
                      <a:srgbClr val="4DB0B4"/>
                    </a:solidFill>
                  </a:tcPr>
                </a:tc>
                <a:tc hMerge="1">
                  <a:txBody>
                    <a:bodyPr/>
                    <a:lstStyle/>
                    <a:p>
                      <a:endParaRPr lang="da-DK" dirty="0"/>
                    </a:p>
                  </a:txBody>
                  <a:tcPr/>
                </a:tc>
                <a:tc hMerge="1">
                  <a:txBody>
                    <a:bodyPr/>
                    <a:lstStyle/>
                    <a:p>
                      <a:endParaRPr lang="da-DK"/>
                    </a:p>
                  </a:txBody>
                  <a:tcPr/>
                </a:tc>
                <a:extLst>
                  <a:ext uri="{0D108BD9-81ED-4DB2-BD59-A6C34878D82A}">
                    <a16:rowId xmlns:a16="http://schemas.microsoft.com/office/drawing/2014/main" val="2132681407"/>
                  </a:ext>
                </a:extLst>
              </a:tr>
              <a:tr h="270248">
                <a:tc>
                  <a:txBody>
                    <a:bodyPr/>
                    <a:lstStyle/>
                    <a:p>
                      <a:r>
                        <a:rPr lang="da-DK" sz="1000" b="1" dirty="0">
                          <a:latin typeface="Arial" panose="020B0604020202020204" pitchFamily="34" charset="0"/>
                          <a:cs typeface="Arial" panose="020B0604020202020204" pitchFamily="34" charset="0"/>
                        </a:rPr>
                        <a:t>INDSATSOMRÅDER</a:t>
                      </a:r>
                    </a:p>
                  </a:txBody>
                  <a:tcPr>
                    <a:noFill/>
                  </a:tcPr>
                </a:tc>
                <a:tc>
                  <a:txBody>
                    <a:bodyPr/>
                    <a:lstStyle/>
                    <a:p>
                      <a:r>
                        <a:rPr lang="da-DK" sz="1000" b="1" dirty="0">
                          <a:latin typeface="Arial" panose="020B0604020202020204" pitchFamily="34" charset="0"/>
                          <a:cs typeface="Arial" panose="020B0604020202020204" pitchFamily="34" charset="0"/>
                        </a:rPr>
                        <a:t>AKTIVITETER</a:t>
                      </a:r>
                    </a:p>
                  </a:txBody>
                  <a:tcPr>
                    <a:noFill/>
                  </a:tcPr>
                </a:tc>
                <a:tc>
                  <a:txBody>
                    <a:bodyPr/>
                    <a:lstStyle/>
                    <a:p>
                      <a:r>
                        <a:rPr lang="da-DK" sz="1000" b="1" dirty="0">
                          <a:latin typeface="Arial" panose="020B0604020202020204" pitchFamily="34" charset="0"/>
                          <a:cs typeface="Arial" panose="020B0604020202020204" pitchFamily="34" charset="0"/>
                        </a:rPr>
                        <a:t>MÅL 2023</a:t>
                      </a:r>
                    </a:p>
                  </a:txBody>
                  <a:tcPr>
                    <a:noFill/>
                  </a:tcPr>
                </a:tc>
                <a:extLst>
                  <a:ext uri="{0D108BD9-81ED-4DB2-BD59-A6C34878D82A}">
                    <a16:rowId xmlns:a16="http://schemas.microsoft.com/office/drawing/2014/main" val="4049345333"/>
                  </a:ext>
                </a:extLst>
              </a:tr>
              <a:tr h="0">
                <a:tc>
                  <a:txBody>
                    <a:bodyPr/>
                    <a:lstStyle/>
                    <a:p>
                      <a:pPr marL="0" indent="0">
                        <a:buFont typeface="Arial" panose="020B0604020202020204" pitchFamily="34" charset="0"/>
                        <a:buNone/>
                      </a:pPr>
                      <a:r>
                        <a:rPr lang="da-DK" sz="850" b="1" kern="1200" dirty="0">
                          <a:solidFill>
                            <a:schemeClr val="tx1"/>
                          </a:solidFill>
                          <a:latin typeface="Arial" panose="020B0604020202020204" pitchFamily="34" charset="0"/>
                          <a:ea typeface="+mn-ea"/>
                          <a:cs typeface="Arial" panose="020B0604020202020204" pitchFamily="34" charset="0"/>
                        </a:rPr>
                        <a:t>DIGITALISERING</a:t>
                      </a:r>
                    </a:p>
                  </a:txBody>
                  <a:tcPr>
                    <a:noFill/>
                  </a:tcPr>
                </a:tc>
                <a:tc>
                  <a:txBody>
                    <a:bodyPr/>
                    <a:lstStyle/>
                    <a:p>
                      <a:pPr marL="171450" indent="-171450" rtl="0" eaLnBrk="1" fontAlgn="auto" latinLnBrk="0" hangingPunct="1">
                        <a:buFont typeface="Arial" panose="020B0604020202020204" pitchFamily="34" charset="0"/>
                        <a:buChar char="•"/>
                      </a:pPr>
                      <a:r>
                        <a:rPr lang="da-DK" sz="850" kern="1200" dirty="0">
                          <a:solidFill>
                            <a:schemeClr val="tx1"/>
                          </a:solidFill>
                          <a:latin typeface="Arial" panose="020B0604020202020204" pitchFamily="34" charset="0"/>
                          <a:ea typeface="+mn-ea"/>
                          <a:cs typeface="Arial" panose="020B0604020202020204" pitchFamily="34" charset="0"/>
                        </a:rPr>
                        <a:t>Vejledningsmøder</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850" dirty="0">
                          <a:solidFill>
                            <a:schemeClr val="tx1"/>
                          </a:solidFill>
                          <a:latin typeface="Arial" panose="020B0604020202020204" pitchFamily="34" charset="0"/>
                          <a:cs typeface="Arial" panose="020B0604020202020204" pitchFamily="34" charset="0"/>
                        </a:rPr>
                        <a:t>Fundraising af digitale tilskudsmidler</a:t>
                      </a:r>
                      <a:endParaRPr lang="da-DK" sz="850" baseline="0" dirty="0">
                        <a:solidFill>
                          <a:schemeClr val="tx1"/>
                        </a:solidFill>
                        <a:latin typeface="Arial" panose="020B0604020202020204" pitchFamily="34" charset="0"/>
                        <a:cs typeface="Arial" panose="020B0604020202020204" pitchFamily="34" charset="0"/>
                      </a:endParaRPr>
                    </a:p>
                    <a:p>
                      <a:pPr marL="171450" indent="-171450" rtl="0" eaLnBrk="1" fontAlgn="auto" latinLnBrk="0" hangingPunct="1">
                        <a:buFont typeface="Arial" panose="020B0604020202020204" pitchFamily="34" charset="0"/>
                        <a:buChar char="•"/>
                      </a:pPr>
                      <a:r>
                        <a:rPr lang="da-DK" sz="850" kern="1200" dirty="0">
                          <a:solidFill>
                            <a:schemeClr val="tx1"/>
                          </a:solidFill>
                          <a:latin typeface="Arial" panose="020B0604020202020204" pitchFamily="34" charset="0"/>
                          <a:ea typeface="+mn-ea"/>
                          <a:cs typeface="Arial" panose="020B0604020202020204" pitchFamily="34" charset="0"/>
                        </a:rPr>
                        <a:t>Afholdelse af 1-2 digitaliseringsforløb </a:t>
                      </a:r>
                    </a:p>
                    <a:p>
                      <a:pPr marL="171450" indent="-171450" rtl="0" eaLnBrk="1" fontAlgn="auto" latinLnBrk="0" hangingPunct="1">
                        <a:buFont typeface="Arial" panose="020B0604020202020204" pitchFamily="34" charset="0"/>
                        <a:buChar char="•"/>
                      </a:pPr>
                      <a:r>
                        <a:rPr lang="da-DK" sz="850" kern="1200" dirty="0">
                          <a:solidFill>
                            <a:schemeClr val="tx1"/>
                          </a:solidFill>
                          <a:latin typeface="Arial" panose="020B0604020202020204" pitchFamily="34" charset="0"/>
                          <a:ea typeface="+mn-ea"/>
                          <a:cs typeface="Arial" panose="020B0604020202020204" pitchFamily="34" charset="0"/>
                        </a:rPr>
                        <a:t>Workshop om den nye bogføringslov</a:t>
                      </a:r>
                    </a:p>
                    <a:p>
                      <a:pPr marL="171450" indent="-171450" rtl="0" eaLnBrk="1" fontAlgn="auto" latinLnBrk="0" hangingPunct="1">
                        <a:buFont typeface="Arial" panose="020B0604020202020204" pitchFamily="34" charset="0"/>
                        <a:buChar char="•"/>
                      </a:pPr>
                      <a:r>
                        <a:rPr lang="da-DK" sz="850" kern="1200" dirty="0">
                          <a:solidFill>
                            <a:schemeClr val="tx1"/>
                          </a:solidFill>
                          <a:latin typeface="Arial" panose="020B0604020202020204" pitchFamily="34" charset="0"/>
                          <a:ea typeface="+mn-ea"/>
                          <a:cs typeface="Arial" panose="020B0604020202020204" pitchFamily="34" charset="0"/>
                        </a:rPr>
                        <a:t>Workshop om dataindsamling (GDPR-relateret) </a:t>
                      </a:r>
                    </a:p>
                  </a:txBody>
                  <a:tcPr>
                    <a:noFill/>
                  </a:tcPr>
                </a:tc>
                <a:tc>
                  <a:txBody>
                    <a:bodyPr/>
                    <a:lstStyle/>
                    <a:p>
                      <a:pPr rtl="0" eaLnBrk="1" latinLnBrk="0" hangingPunct="1"/>
                      <a:r>
                        <a:rPr lang="da-DK" sz="850" kern="1200" dirty="0">
                          <a:solidFill>
                            <a:schemeClr val="tx1"/>
                          </a:solidFill>
                          <a:latin typeface="Arial" panose="020B0604020202020204" pitchFamily="34" charset="0"/>
                          <a:ea typeface="+mn-ea"/>
                          <a:cs typeface="Arial" panose="020B0604020202020204" pitchFamily="34" charset="0"/>
                        </a:rPr>
                        <a:t>15</a:t>
                      </a:r>
                    </a:p>
                    <a:p>
                      <a:pPr rtl="0" eaLnBrk="1" latinLnBrk="0" hangingPunct="1"/>
                      <a:r>
                        <a:rPr lang="da-DK" sz="850" kern="1200" dirty="0">
                          <a:solidFill>
                            <a:schemeClr val="tx1"/>
                          </a:solidFill>
                          <a:latin typeface="Arial" panose="020B0604020202020204" pitchFamily="34" charset="0"/>
                          <a:ea typeface="+mn-ea"/>
                          <a:cs typeface="Arial" panose="020B0604020202020204" pitchFamily="34" charset="0"/>
                        </a:rPr>
                        <a:t>15</a:t>
                      </a:r>
                    </a:p>
                    <a:p>
                      <a:pPr rtl="0" eaLnBrk="1" latinLnBrk="0" hangingPunct="1"/>
                      <a:r>
                        <a:rPr lang="da-DK" sz="850" kern="1200" dirty="0">
                          <a:solidFill>
                            <a:schemeClr val="tx1"/>
                          </a:solidFill>
                          <a:latin typeface="Arial" panose="020B0604020202020204" pitchFamily="34" charset="0"/>
                          <a:ea typeface="+mn-ea"/>
                          <a:cs typeface="Arial" panose="020B0604020202020204" pitchFamily="34" charset="0"/>
                        </a:rPr>
                        <a:t>15</a:t>
                      </a:r>
                    </a:p>
                    <a:p>
                      <a:pPr rtl="0" eaLnBrk="1" latinLnBrk="0" hangingPunct="1"/>
                      <a:r>
                        <a:rPr lang="da-DK" sz="850" kern="1200" dirty="0">
                          <a:solidFill>
                            <a:schemeClr val="tx1"/>
                          </a:solidFill>
                          <a:latin typeface="Arial" panose="020B0604020202020204" pitchFamily="34" charset="0"/>
                          <a:ea typeface="+mn-ea"/>
                          <a:cs typeface="Arial" panose="020B0604020202020204" pitchFamily="34" charset="0"/>
                        </a:rPr>
                        <a:t>15</a:t>
                      </a:r>
                    </a:p>
                    <a:p>
                      <a:pPr rtl="0" eaLnBrk="1" latinLnBrk="0" hangingPunct="1"/>
                      <a:r>
                        <a:rPr lang="da-DK" sz="850" kern="1200" dirty="0">
                          <a:solidFill>
                            <a:schemeClr val="tx1"/>
                          </a:solidFill>
                          <a:latin typeface="Arial" panose="020B0604020202020204" pitchFamily="34" charset="0"/>
                          <a:ea typeface="+mn-ea"/>
                          <a:cs typeface="Arial" panose="020B0604020202020204" pitchFamily="34" charset="0"/>
                        </a:rPr>
                        <a:t>15</a:t>
                      </a:r>
                    </a:p>
                  </a:txBody>
                  <a:tcPr>
                    <a:noFill/>
                  </a:tcPr>
                </a:tc>
                <a:extLst>
                  <a:ext uri="{0D108BD9-81ED-4DB2-BD59-A6C34878D82A}">
                    <a16:rowId xmlns:a16="http://schemas.microsoft.com/office/drawing/2014/main" val="2549003480"/>
                  </a:ext>
                </a:extLst>
              </a:tr>
              <a:tr h="383014">
                <a:tc>
                  <a:txBody>
                    <a:bodyPr/>
                    <a:lstStyle/>
                    <a:p>
                      <a:r>
                        <a:rPr lang="da-DK" sz="850" b="1" baseline="0" dirty="0">
                          <a:solidFill>
                            <a:schemeClr val="tx1"/>
                          </a:solidFill>
                          <a:latin typeface="Arial" panose="020B0604020202020204" pitchFamily="34" charset="0"/>
                          <a:cs typeface="Arial" panose="020B0604020202020204" pitchFamily="34" charset="0"/>
                        </a:rPr>
                        <a:t>GRØN OMSTILLING</a:t>
                      </a:r>
                    </a:p>
                  </a:txBody>
                  <a:tcPr>
                    <a:noFill/>
                  </a:tcPr>
                </a:tc>
                <a:tc>
                  <a:txBody>
                    <a:bodyPr/>
                    <a:lstStyle/>
                    <a:p>
                      <a:pPr marL="171450" indent="-171450">
                        <a:buFont typeface="Arial" panose="020B0604020202020204" pitchFamily="34" charset="0"/>
                        <a:buChar char="•"/>
                      </a:pPr>
                      <a:r>
                        <a:rPr lang="da-DK" sz="850" dirty="0">
                          <a:solidFill>
                            <a:schemeClr val="tx1"/>
                          </a:solidFill>
                          <a:latin typeface="Arial" panose="020B0604020202020204" pitchFamily="34" charset="0"/>
                          <a:cs typeface="Arial" panose="020B0604020202020204" pitchFamily="34" charset="0"/>
                        </a:rPr>
                        <a:t>Grønt certificeringsbælte</a:t>
                      </a:r>
                    </a:p>
                    <a:p>
                      <a:pPr marL="171450" indent="-171450">
                        <a:buFont typeface="Arial" panose="020B0604020202020204" pitchFamily="34" charset="0"/>
                        <a:buChar char="•"/>
                      </a:pPr>
                      <a:r>
                        <a:rPr lang="da-DK" sz="850" dirty="0">
                          <a:solidFill>
                            <a:schemeClr val="tx1"/>
                          </a:solidFill>
                          <a:latin typeface="Arial" panose="020B0604020202020204" pitchFamily="34" charset="0"/>
                          <a:cs typeface="Arial" panose="020B0604020202020204" pitchFamily="34" charset="0"/>
                        </a:rPr>
                        <a:t>Kompetencer til et grønt Danmark</a:t>
                      </a:r>
                    </a:p>
                    <a:p>
                      <a:pPr marL="171450" indent="-171450">
                        <a:buFont typeface="Arial" panose="020B0604020202020204" pitchFamily="34" charset="0"/>
                        <a:buChar char="•"/>
                      </a:pPr>
                      <a:r>
                        <a:rPr lang="da-DK" sz="850" dirty="0">
                          <a:solidFill>
                            <a:schemeClr val="tx1"/>
                          </a:solidFill>
                          <a:latin typeface="Arial" panose="020B0604020202020204" pitchFamily="34" charset="0"/>
                          <a:cs typeface="Arial" panose="020B0604020202020204" pitchFamily="34" charset="0"/>
                        </a:rPr>
                        <a:t>Fundraising af grønne tilskudsmidler</a:t>
                      </a:r>
                      <a:endParaRPr lang="da-DK" sz="850" baseline="0" dirty="0">
                        <a:solidFill>
                          <a:schemeClr val="tx1"/>
                        </a:solidFill>
                        <a:latin typeface="Arial" panose="020B0604020202020204" pitchFamily="34" charset="0"/>
                        <a:cs typeface="Arial" panose="020B060402020202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850" baseline="0" dirty="0">
                          <a:solidFill>
                            <a:schemeClr val="tx1"/>
                          </a:solidFill>
                          <a:latin typeface="Arial" panose="020B0604020202020204" pitchFamily="34" charset="0"/>
                          <a:cs typeface="Arial" panose="020B0604020202020204" pitchFamily="34" charset="0"/>
                        </a:rPr>
                        <a:t>Grøn kommunikation</a:t>
                      </a:r>
                    </a:p>
                  </a:txBody>
                  <a:tcPr>
                    <a:noFill/>
                  </a:tcPr>
                </a:tc>
                <a:tc>
                  <a:txBody>
                    <a:bodyPr/>
                    <a:lstStyle/>
                    <a:p>
                      <a:r>
                        <a:rPr lang="da-DK" sz="850" dirty="0">
                          <a:solidFill>
                            <a:schemeClr val="tx1"/>
                          </a:solidFill>
                          <a:latin typeface="Arial" panose="020B0604020202020204" pitchFamily="34" charset="0"/>
                          <a:cs typeface="Arial" panose="020B0604020202020204" pitchFamily="34" charset="0"/>
                        </a:rPr>
                        <a:t>20 deltagere</a:t>
                      </a:r>
                    </a:p>
                    <a:p>
                      <a:r>
                        <a:rPr lang="da-DK" sz="850" dirty="0">
                          <a:solidFill>
                            <a:schemeClr val="tx1"/>
                          </a:solidFill>
                          <a:latin typeface="Arial" panose="020B0604020202020204" pitchFamily="34" charset="0"/>
                          <a:cs typeface="Arial" panose="020B0604020202020204" pitchFamily="34" charset="0"/>
                        </a:rPr>
                        <a:t>8 match over 2 år</a:t>
                      </a:r>
                    </a:p>
                    <a:p>
                      <a:r>
                        <a:rPr lang="da-DK" sz="850">
                          <a:solidFill>
                            <a:schemeClr val="tx1"/>
                          </a:solidFill>
                          <a:latin typeface="Arial" panose="020B0604020202020204" pitchFamily="34" charset="0"/>
                          <a:cs typeface="Arial" panose="020B0604020202020204" pitchFamily="34" charset="0"/>
                        </a:rPr>
                        <a:t>10 vejledningsforløb</a:t>
                      </a:r>
                    </a:p>
                    <a:p>
                      <a:r>
                        <a:rPr lang="da-DK" sz="850">
                          <a:solidFill>
                            <a:schemeClr val="tx1"/>
                          </a:solidFill>
                          <a:latin typeface="Arial" panose="020B0604020202020204" pitchFamily="34" charset="0"/>
                          <a:cs typeface="Arial" panose="020B0604020202020204" pitchFamily="34" charset="0"/>
                        </a:rPr>
                        <a:t>kursus</a:t>
                      </a:r>
                      <a:endParaRPr lang="da-DK" sz="850" dirty="0">
                        <a:solidFill>
                          <a:schemeClr val="tx1"/>
                        </a:solidFill>
                        <a:latin typeface="Arial" panose="020B0604020202020204" pitchFamily="34" charset="0"/>
                        <a:cs typeface="Arial" panose="020B0604020202020204" pitchFamily="34" charset="0"/>
                      </a:endParaRPr>
                    </a:p>
                  </a:txBody>
                  <a:tcPr marL="90000" marR="72000">
                    <a:noFill/>
                  </a:tcPr>
                </a:tc>
                <a:extLst>
                  <a:ext uri="{0D108BD9-81ED-4DB2-BD59-A6C34878D82A}">
                    <a16:rowId xmlns:a16="http://schemas.microsoft.com/office/drawing/2014/main" val="3980021958"/>
                  </a:ext>
                </a:extLst>
              </a:tr>
              <a:tr h="383014">
                <a:tc>
                  <a:txBody>
                    <a:bodyPr/>
                    <a:lstStyle/>
                    <a:p>
                      <a:r>
                        <a:rPr lang="da-DK" sz="850" b="1" baseline="0" dirty="0">
                          <a:solidFill>
                            <a:schemeClr val="tx1"/>
                          </a:solidFill>
                          <a:latin typeface="Arial" panose="020B0604020202020204" pitchFamily="34" charset="0"/>
                          <a:cs typeface="Arial" panose="020B0604020202020204" pitchFamily="34" charset="0"/>
                        </a:rPr>
                        <a:t>UDVIKLINGSMIDLER TIL VIRKSOMHEDERNE</a:t>
                      </a:r>
                    </a:p>
                  </a:txBody>
                  <a:tcPr>
                    <a:noFill/>
                  </a:tcPr>
                </a:tc>
                <a:tc>
                  <a:txBody>
                    <a:bodyPr/>
                    <a:lstStyle/>
                    <a:p>
                      <a:pPr marL="171450" indent="-171450" rtl="0" eaLnBrk="1" fontAlgn="auto" latinLnBrk="0" hangingPunct="1">
                        <a:buFont typeface="Arial" panose="020B0604020202020204" pitchFamily="34" charset="0"/>
                        <a:buChar char="•"/>
                      </a:pPr>
                      <a:r>
                        <a:rPr lang="da-DK" sz="850" kern="1200" dirty="0">
                          <a:solidFill>
                            <a:schemeClr val="tx1"/>
                          </a:solidFill>
                          <a:latin typeface="Arial" panose="020B0604020202020204" pitchFamily="34" charset="0"/>
                          <a:ea typeface="+mn-ea"/>
                          <a:cs typeface="Arial" panose="020B0604020202020204" pitchFamily="34" charset="0"/>
                        </a:rPr>
                        <a:t>Vejledningsmøder – øvrige </a:t>
                      </a:r>
                    </a:p>
                    <a:p>
                      <a:pPr marL="171450" indent="-171450" rtl="0" eaLnBrk="1" fontAlgn="auto" latinLnBrk="0" hangingPunct="1">
                        <a:buFont typeface="Arial" panose="020B0604020202020204" pitchFamily="34" charset="0"/>
                        <a:buChar char="•"/>
                      </a:pPr>
                      <a:r>
                        <a:rPr lang="da-DK" sz="850" kern="1200" dirty="0">
                          <a:solidFill>
                            <a:schemeClr val="tx1"/>
                          </a:solidFill>
                          <a:latin typeface="Arial" panose="020B0604020202020204" pitchFamily="34" charset="0"/>
                          <a:ea typeface="+mn-ea"/>
                          <a:cs typeface="Arial" panose="020B0604020202020204" pitchFamily="34" charset="0"/>
                        </a:rPr>
                        <a:t>Koncept for aktivering af virksomheder og rådgivere</a:t>
                      </a:r>
                    </a:p>
                    <a:p>
                      <a:pPr marL="171450" indent="-171450" rtl="0" eaLnBrk="1" fontAlgn="auto" latinLnBrk="0" hangingPunct="1">
                        <a:buFont typeface="Arial" panose="020B0604020202020204" pitchFamily="34" charset="0"/>
                        <a:buChar char="•"/>
                      </a:pPr>
                      <a:r>
                        <a:rPr lang="da-DK" sz="850" kern="1200" dirty="0">
                          <a:solidFill>
                            <a:schemeClr val="tx1"/>
                          </a:solidFill>
                          <a:latin typeface="Arial" panose="020B0604020202020204" pitchFamily="34" charset="0"/>
                          <a:ea typeface="+mn-ea"/>
                          <a:cs typeface="Arial" panose="020B0604020202020204" pitchFamily="34" charset="0"/>
                        </a:rPr>
                        <a:t>Arrangement om projektstøtte </a:t>
                      </a:r>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a-DK" sz="850" dirty="0">
                          <a:solidFill>
                            <a:schemeClr val="tx1"/>
                          </a:solidFill>
                          <a:latin typeface="Arial" panose="020B0604020202020204" pitchFamily="34" charset="0"/>
                          <a:cs typeface="Arial" panose="020B0604020202020204" pitchFamily="34" charset="0"/>
                        </a:rPr>
                        <a:t>15 – måler på totalbeløb</a:t>
                      </a:r>
                    </a:p>
                    <a:p>
                      <a:r>
                        <a:rPr lang="da-DK" sz="850" dirty="0">
                          <a:solidFill>
                            <a:schemeClr val="tx1"/>
                          </a:solidFill>
                          <a:latin typeface="Arial" panose="020B0604020202020204" pitchFamily="34" charset="0"/>
                          <a:cs typeface="Arial" panose="020B0604020202020204" pitchFamily="34" charset="0"/>
                        </a:rPr>
                        <a:t>Slut april 2023</a:t>
                      </a:r>
                    </a:p>
                    <a:p>
                      <a:r>
                        <a:rPr lang="da-DK" sz="850" dirty="0">
                          <a:solidFill>
                            <a:schemeClr val="tx1"/>
                          </a:solidFill>
                          <a:latin typeface="Arial" panose="020B0604020202020204" pitchFamily="34" charset="0"/>
                          <a:cs typeface="Arial" panose="020B0604020202020204" pitchFamily="34" charset="0"/>
                        </a:rPr>
                        <a:t>30 deltagere</a:t>
                      </a:r>
                    </a:p>
                  </a:txBody>
                  <a:tcPr marL="90000" marR="72000">
                    <a:noFill/>
                  </a:tcPr>
                </a:tc>
                <a:extLst>
                  <a:ext uri="{0D108BD9-81ED-4DB2-BD59-A6C34878D82A}">
                    <a16:rowId xmlns:a16="http://schemas.microsoft.com/office/drawing/2014/main" val="3309158959"/>
                  </a:ext>
                </a:extLst>
              </a:tr>
              <a:tr h="383014">
                <a:tc>
                  <a:txBody>
                    <a:bodyPr/>
                    <a:lstStyle/>
                    <a:p>
                      <a:r>
                        <a:rPr lang="da-DK" sz="850" b="1" dirty="0">
                          <a:solidFill>
                            <a:schemeClr val="tx1"/>
                          </a:solidFill>
                          <a:latin typeface="Arial" panose="020B0604020202020204" pitchFamily="34" charset="0"/>
                          <a:cs typeface="Arial" panose="020B0604020202020204" pitchFamily="34" charset="0"/>
                        </a:rPr>
                        <a:t>FORRETNINGSUDVIKLING</a:t>
                      </a:r>
                      <a:endParaRPr lang="da-DK" sz="850" b="1" baseline="0" dirty="0">
                        <a:solidFill>
                          <a:schemeClr val="tx1"/>
                        </a:solidFill>
                        <a:latin typeface="Arial" panose="020B0604020202020204" pitchFamily="34" charset="0"/>
                        <a:cs typeface="Arial" panose="020B0604020202020204" pitchFamily="34" charset="0"/>
                      </a:endParaRPr>
                    </a:p>
                    <a:p>
                      <a:endParaRPr lang="da-DK" sz="850" b="1" baseline="0" dirty="0">
                        <a:solidFill>
                          <a:schemeClr val="tx1"/>
                        </a:solidFill>
                        <a:latin typeface="Arial" panose="020B0604020202020204" pitchFamily="34" charset="0"/>
                        <a:cs typeface="Arial" panose="020B0604020202020204" pitchFamily="34" charset="0"/>
                      </a:endParaRPr>
                    </a:p>
                  </a:txBody>
                  <a:tcPr>
                    <a:noFill/>
                  </a:tcPr>
                </a:tc>
                <a:tc>
                  <a:txBody>
                    <a:bodyPr/>
                    <a:lstStyle/>
                    <a:p>
                      <a:pPr marL="171450" indent="-171450">
                        <a:buFont typeface="Arial" panose="020B0604020202020204" pitchFamily="34" charset="0"/>
                        <a:buChar char="•"/>
                      </a:pPr>
                      <a:r>
                        <a:rPr lang="da-DK" sz="850">
                          <a:solidFill>
                            <a:schemeClr val="tx1"/>
                          </a:solidFill>
                          <a:latin typeface="Arial" panose="020B0604020202020204" pitchFamily="34" charset="0"/>
                          <a:cs typeface="Arial" panose="020B0604020202020204" pitchFamily="34" charset="0"/>
                        </a:rPr>
                        <a:t>Vejledningsmøder </a:t>
                      </a:r>
                      <a:r>
                        <a:rPr lang="da-DK" sz="850" dirty="0">
                          <a:solidFill>
                            <a:schemeClr val="tx1"/>
                          </a:solidFill>
                          <a:latin typeface="Arial" panose="020B0604020202020204" pitchFamily="34" charset="0"/>
                          <a:cs typeface="Arial" panose="020B0604020202020204" pitchFamily="34" charset="0"/>
                        </a:rPr>
                        <a:t>- i SMV </a:t>
                      </a:r>
                    </a:p>
                    <a:p>
                      <a:pPr marL="171450" indent="-171450">
                        <a:buFont typeface="Arial" panose="020B0604020202020204" pitchFamily="34" charset="0"/>
                        <a:buChar char="•"/>
                      </a:pPr>
                      <a:r>
                        <a:rPr lang="da-DK" sz="850" dirty="0">
                          <a:solidFill>
                            <a:schemeClr val="tx1"/>
                          </a:solidFill>
                          <a:latin typeface="Arial" panose="020B0604020202020204" pitchFamily="34" charset="0"/>
                          <a:cs typeface="Arial" panose="020B0604020202020204" pitchFamily="34" charset="0"/>
                        </a:rPr>
                        <a:t>Vejledningsforløb – Salg &amp; Markedsføring</a:t>
                      </a:r>
                    </a:p>
                    <a:p>
                      <a:pPr marL="171450" indent="-171450">
                        <a:buFont typeface="Arial" panose="020B0604020202020204" pitchFamily="34" charset="0"/>
                        <a:buChar char="•"/>
                      </a:pPr>
                      <a:r>
                        <a:rPr lang="da-DK" sz="850" dirty="0">
                          <a:solidFill>
                            <a:schemeClr val="tx1"/>
                          </a:solidFill>
                          <a:latin typeface="Arial" panose="020B0604020202020204" pitchFamily="34" charset="0"/>
                          <a:cs typeface="Arial" panose="020B0604020202020204" pitchFamily="34" charset="0"/>
                        </a:rPr>
                        <a:t>Vejledningsforløb – Forretningsudvikling</a:t>
                      </a:r>
                    </a:p>
                    <a:p>
                      <a:pPr marL="171450" indent="-171450">
                        <a:buFont typeface="Arial" panose="020B0604020202020204" pitchFamily="34" charset="0"/>
                        <a:buChar char="•"/>
                      </a:pPr>
                      <a:r>
                        <a:rPr lang="da-DK" sz="850" dirty="0">
                          <a:solidFill>
                            <a:schemeClr val="tx1"/>
                          </a:solidFill>
                          <a:latin typeface="Arial" panose="020B0604020202020204" pitchFamily="34" charset="0"/>
                          <a:cs typeface="Arial" panose="020B0604020202020204" pitchFamily="34" charset="0"/>
                        </a:rPr>
                        <a:t>Bestyrelseskursus for ejerledere – med ZBC</a:t>
                      </a:r>
                    </a:p>
                    <a:p>
                      <a:pPr marL="171450" indent="-171450">
                        <a:buFont typeface="Arial" panose="020B0604020202020204" pitchFamily="34" charset="0"/>
                        <a:buChar char="•"/>
                      </a:pPr>
                      <a:r>
                        <a:rPr lang="da-DK" sz="850" dirty="0">
                          <a:solidFill>
                            <a:schemeClr val="tx1"/>
                          </a:solidFill>
                          <a:latin typeface="Arial" panose="020B0604020202020204" pitchFamily="34" charset="0"/>
                          <a:cs typeface="Arial" panose="020B0604020202020204" pitchFamily="34" charset="0"/>
                        </a:rPr>
                        <a:t>Forretningsudviklingsforløb (RV &amp; Strategi WS)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850" baseline="0" dirty="0">
                          <a:solidFill>
                            <a:schemeClr val="tx1"/>
                          </a:solidFill>
                          <a:latin typeface="Arial" panose="020B0604020202020204" pitchFamily="34" charset="0"/>
                          <a:cs typeface="Arial" panose="020B0604020202020204" pitchFamily="34" charset="0"/>
                        </a:rPr>
                        <a:t>Ejerskifteworkshop</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850" baseline="0" dirty="0">
                          <a:solidFill>
                            <a:schemeClr val="tx1"/>
                          </a:solidFill>
                          <a:latin typeface="Arial" panose="020B0604020202020204" pitchFamily="34" charset="0"/>
                          <a:cs typeface="Arial" panose="020B0604020202020204" pitchFamily="34" charset="0"/>
                        </a:rPr>
                        <a:t>GDPR Forløb</a:t>
                      </a:r>
                    </a:p>
                    <a:p>
                      <a:pPr marL="171450" indent="-171450">
                        <a:buFont typeface="Arial" panose="020B0604020202020204" pitchFamily="34" charset="0"/>
                        <a:buChar char="•"/>
                      </a:pPr>
                      <a:r>
                        <a:rPr lang="da-DK" sz="850" dirty="0">
                          <a:solidFill>
                            <a:schemeClr val="tx1"/>
                          </a:solidFill>
                          <a:latin typeface="Arial" panose="020B0604020202020204" pitchFamily="34" charset="0"/>
                          <a:cs typeface="Arial" panose="020B0604020202020204" pitchFamily="34" charset="0"/>
                        </a:rPr>
                        <a:t>Henvisninger</a:t>
                      </a:r>
                      <a:r>
                        <a:rPr lang="da-DK" sz="850" baseline="0" dirty="0">
                          <a:solidFill>
                            <a:schemeClr val="tx1"/>
                          </a:solidFill>
                          <a:latin typeface="Arial" panose="020B0604020202020204" pitchFamily="34" charset="0"/>
                          <a:cs typeface="Arial" panose="020B0604020202020204" pitchFamily="34" charset="0"/>
                        </a:rPr>
                        <a:t> til private rådgivere </a:t>
                      </a:r>
                    </a:p>
                    <a:p>
                      <a:pPr marL="171450" indent="-171450">
                        <a:buFont typeface="Arial" panose="020B0604020202020204" pitchFamily="34" charset="0"/>
                        <a:buChar char="•"/>
                      </a:pPr>
                      <a:r>
                        <a:rPr lang="da-DK" sz="850" baseline="0" dirty="0">
                          <a:solidFill>
                            <a:schemeClr val="tx1"/>
                          </a:solidFill>
                          <a:latin typeface="Arial" panose="020B0604020202020204" pitchFamily="34" charset="0"/>
                          <a:cs typeface="Arial" panose="020B0604020202020204" pitchFamily="34" charset="0"/>
                        </a:rPr>
                        <a:t>Henvisninger til Erhvervshus Sjælland</a:t>
                      </a:r>
                    </a:p>
                  </a:txBody>
                  <a:tcPr>
                    <a:noFill/>
                  </a:tcPr>
                </a:tc>
                <a:tc>
                  <a:txBody>
                    <a:bodyPr/>
                    <a:lstStyle/>
                    <a:p>
                      <a:r>
                        <a:rPr lang="da-DK" sz="850" dirty="0">
                          <a:solidFill>
                            <a:schemeClr val="tx1"/>
                          </a:solidFill>
                          <a:latin typeface="Arial" panose="020B0604020202020204" pitchFamily="34" charset="0"/>
                          <a:cs typeface="Arial" panose="020B0604020202020204" pitchFamily="34" charset="0"/>
                        </a:rPr>
                        <a:t>60 </a:t>
                      </a:r>
                    </a:p>
                    <a:p>
                      <a:r>
                        <a:rPr lang="da-DK" sz="850" dirty="0">
                          <a:solidFill>
                            <a:schemeClr val="tx1"/>
                          </a:solidFill>
                          <a:latin typeface="Arial" panose="020B0604020202020204" pitchFamily="34" charset="0"/>
                          <a:cs typeface="Arial" panose="020B0604020202020204" pitchFamily="34" charset="0"/>
                        </a:rPr>
                        <a:t>10</a:t>
                      </a:r>
                    </a:p>
                    <a:p>
                      <a:r>
                        <a:rPr lang="da-DK" sz="850" dirty="0">
                          <a:solidFill>
                            <a:schemeClr val="tx1"/>
                          </a:solidFill>
                          <a:latin typeface="Arial" panose="020B0604020202020204" pitchFamily="34" charset="0"/>
                          <a:cs typeface="Arial" panose="020B0604020202020204" pitchFamily="34" charset="0"/>
                        </a:rPr>
                        <a:t>20</a:t>
                      </a:r>
                    </a:p>
                    <a:p>
                      <a:r>
                        <a:rPr lang="da-DK" sz="850" dirty="0">
                          <a:solidFill>
                            <a:schemeClr val="tx1"/>
                          </a:solidFill>
                          <a:latin typeface="Arial" panose="020B0604020202020204" pitchFamily="34" charset="0"/>
                          <a:cs typeface="Arial" panose="020B0604020202020204" pitchFamily="34" charset="0"/>
                        </a:rPr>
                        <a:t>12 deltagere</a:t>
                      </a:r>
                    </a:p>
                    <a:p>
                      <a:r>
                        <a:rPr lang="da-DK" sz="850" dirty="0">
                          <a:solidFill>
                            <a:schemeClr val="tx1"/>
                          </a:solidFill>
                          <a:latin typeface="Arial" panose="020B0604020202020204" pitchFamily="34" charset="0"/>
                          <a:cs typeface="Arial" panose="020B0604020202020204" pitchFamily="34" charset="0"/>
                        </a:rPr>
                        <a:t>2 forløb, 16 deltagere</a:t>
                      </a:r>
                    </a:p>
                    <a:p>
                      <a:r>
                        <a:rPr lang="da-DK" sz="850" dirty="0">
                          <a:solidFill>
                            <a:schemeClr val="tx1"/>
                          </a:solidFill>
                          <a:latin typeface="Arial" panose="020B0604020202020204" pitchFamily="34" charset="0"/>
                          <a:cs typeface="Arial" panose="020B0604020202020204" pitchFamily="34" charset="0"/>
                        </a:rPr>
                        <a:t>10 deltagere</a:t>
                      </a:r>
                    </a:p>
                    <a:p>
                      <a:r>
                        <a:rPr lang="da-DK" sz="850" dirty="0">
                          <a:solidFill>
                            <a:schemeClr val="tx1"/>
                          </a:solidFill>
                          <a:latin typeface="Arial" panose="020B0604020202020204" pitchFamily="34" charset="0"/>
                          <a:cs typeface="Arial" panose="020B0604020202020204" pitchFamily="34" charset="0"/>
                        </a:rPr>
                        <a:t>15 deltagere</a:t>
                      </a:r>
                    </a:p>
                    <a:p>
                      <a:r>
                        <a:rPr lang="da-DK" sz="850" dirty="0">
                          <a:solidFill>
                            <a:schemeClr val="tx1"/>
                          </a:solidFill>
                          <a:latin typeface="Arial" panose="020B0604020202020204" pitchFamily="34" charset="0"/>
                          <a:cs typeface="Arial" panose="020B0604020202020204" pitchFamily="34" charset="0"/>
                        </a:rPr>
                        <a:t>60 </a:t>
                      </a:r>
                    </a:p>
                    <a:p>
                      <a:r>
                        <a:rPr lang="da-DK" sz="850" dirty="0">
                          <a:solidFill>
                            <a:schemeClr val="tx1"/>
                          </a:solidFill>
                          <a:latin typeface="Arial" panose="020B0604020202020204" pitchFamily="34" charset="0"/>
                          <a:cs typeface="Arial" panose="020B0604020202020204" pitchFamily="34" charset="0"/>
                        </a:rPr>
                        <a:t>40</a:t>
                      </a:r>
                    </a:p>
                  </a:txBody>
                  <a:tcPr marL="90000" marR="72000">
                    <a:noFill/>
                  </a:tcPr>
                </a:tc>
                <a:extLst>
                  <a:ext uri="{0D108BD9-81ED-4DB2-BD59-A6C34878D82A}">
                    <a16:rowId xmlns:a16="http://schemas.microsoft.com/office/drawing/2014/main" val="1939191535"/>
                  </a:ext>
                </a:extLst>
              </a:tr>
              <a:tr h="383014">
                <a:tc>
                  <a:txBody>
                    <a:bodyPr/>
                    <a:lstStyle/>
                    <a:p>
                      <a:pPr marL="0" indent="0">
                        <a:buFont typeface="Arial" panose="020B0604020202020204" pitchFamily="34" charset="0"/>
                        <a:buNone/>
                      </a:pPr>
                      <a:r>
                        <a:rPr lang="da-DK" sz="850" b="1" kern="1200" dirty="0">
                          <a:solidFill>
                            <a:schemeClr val="tx1"/>
                          </a:solidFill>
                          <a:latin typeface="Arial" panose="020B0604020202020204" pitchFamily="34" charset="0"/>
                          <a:ea typeface="+mn-ea"/>
                          <a:cs typeface="Arial" panose="020B0604020202020204" pitchFamily="34" charset="0"/>
                        </a:rPr>
                        <a:t>STARTUP NÆSTVED</a:t>
                      </a:r>
                    </a:p>
                  </a:txBody>
                  <a:tcPr>
                    <a:noFill/>
                  </a:tcPr>
                </a:tc>
                <a:tc>
                  <a:txBody>
                    <a:bodyPr/>
                    <a:lstStyle/>
                    <a:p>
                      <a:pPr marL="171450" indent="-171450">
                        <a:buFont typeface="Arial" panose="020B0604020202020204" pitchFamily="34" charset="0"/>
                        <a:buChar char="•"/>
                      </a:pPr>
                      <a:r>
                        <a:rPr lang="da-DK" sz="850" dirty="0">
                          <a:solidFill>
                            <a:schemeClr val="tx1"/>
                          </a:solidFill>
                          <a:latin typeface="Arial" panose="020B0604020202020204" pitchFamily="34" charset="0"/>
                          <a:cs typeface="Arial" panose="020B0604020202020204" pitchFamily="34" charset="0"/>
                        </a:rPr>
                        <a:t>Startup Info – 2 arrangementer</a:t>
                      </a:r>
                    </a:p>
                    <a:p>
                      <a:pPr marL="171450" indent="-171450">
                        <a:buFont typeface="Arial" panose="020B0604020202020204" pitchFamily="34" charset="0"/>
                        <a:buChar char="•"/>
                      </a:pPr>
                      <a:r>
                        <a:rPr lang="da-DK" sz="850" dirty="0">
                          <a:solidFill>
                            <a:schemeClr val="tx1"/>
                          </a:solidFill>
                          <a:latin typeface="Arial" panose="020B0604020202020204" pitchFamily="34" charset="0"/>
                          <a:cs typeface="Arial" panose="020B0604020202020204" pitchFamily="34" charset="0"/>
                        </a:rPr>
                        <a:t>Startup vejledninger</a:t>
                      </a:r>
                    </a:p>
                    <a:p>
                      <a:pPr marL="171450" indent="-171450">
                        <a:buFont typeface="Arial" panose="020B0604020202020204" pitchFamily="34" charset="0"/>
                        <a:buChar char="•"/>
                      </a:pPr>
                      <a:r>
                        <a:rPr lang="da-DK" sz="850" dirty="0">
                          <a:solidFill>
                            <a:schemeClr val="tx1"/>
                          </a:solidFill>
                          <a:latin typeface="Arial" panose="020B0604020202020204" pitchFamily="34" charset="0"/>
                          <a:cs typeface="Arial" panose="020B0604020202020204" pitchFamily="34" charset="0"/>
                        </a:rPr>
                        <a:t>Startup kursus</a:t>
                      </a:r>
                    </a:p>
                    <a:p>
                      <a:pPr marL="171450" indent="-171450">
                        <a:buFont typeface="Arial" panose="020B0604020202020204" pitchFamily="34" charset="0"/>
                        <a:buChar char="•"/>
                      </a:pPr>
                      <a:r>
                        <a:rPr lang="da-DK" sz="850" dirty="0">
                          <a:solidFill>
                            <a:schemeClr val="tx1"/>
                          </a:solidFill>
                          <a:latin typeface="Arial" panose="020B0604020202020204" pitchFamily="34" charset="0"/>
                          <a:cs typeface="Arial" panose="020B0604020202020204" pitchFamily="34" charset="0"/>
                        </a:rPr>
                        <a:t>Introduktion til betalt annoncering FB og Instagram</a:t>
                      </a:r>
                    </a:p>
                    <a:p>
                      <a:pPr marL="171450" indent="-171450">
                        <a:buFont typeface="Arial" panose="020B0604020202020204" pitchFamily="34" charset="0"/>
                        <a:buChar char="•"/>
                      </a:pPr>
                      <a:r>
                        <a:rPr lang="da-DK" sz="850" dirty="0">
                          <a:solidFill>
                            <a:schemeClr val="tx1"/>
                          </a:solidFill>
                          <a:latin typeface="Arial" panose="020B0604020202020204" pitchFamily="34" charset="0"/>
                          <a:cs typeface="Arial" panose="020B0604020202020204" pitchFamily="34" charset="0"/>
                        </a:rPr>
                        <a:t>Økonomi, salg eller bæredygtighedsforløb</a:t>
                      </a:r>
                    </a:p>
                    <a:p>
                      <a:pPr marL="171450" indent="-171450">
                        <a:buFont typeface="Arial" panose="020B0604020202020204" pitchFamily="34" charset="0"/>
                        <a:buChar char="•"/>
                      </a:pPr>
                      <a:r>
                        <a:rPr lang="da-DK" sz="850" dirty="0">
                          <a:solidFill>
                            <a:schemeClr val="tx1"/>
                          </a:solidFill>
                          <a:latin typeface="Arial" panose="020B0604020202020204" pitchFamily="34" charset="0"/>
                          <a:cs typeface="Arial" panose="020B0604020202020204" pitchFamily="34" charset="0"/>
                        </a:rPr>
                        <a:t>Styrke relation til pengeinstitutterne </a:t>
                      </a:r>
                      <a:r>
                        <a:rPr lang="da-DK" sz="850" dirty="0" err="1">
                          <a:solidFill>
                            <a:schemeClr val="tx1"/>
                          </a:solidFill>
                          <a:latin typeface="Arial" panose="020B0604020202020204" pitchFamily="34" charset="0"/>
                          <a:cs typeface="Arial" panose="020B0604020202020204" pitchFamily="34" charset="0"/>
                        </a:rPr>
                        <a:t>ift</a:t>
                      </a:r>
                      <a:r>
                        <a:rPr lang="da-DK" sz="850" dirty="0">
                          <a:solidFill>
                            <a:schemeClr val="tx1"/>
                          </a:solidFill>
                          <a:latin typeface="Arial" panose="020B0604020202020204" pitchFamily="34" charset="0"/>
                          <a:cs typeface="Arial" panose="020B0604020202020204" pitchFamily="34" charset="0"/>
                        </a:rPr>
                        <a:t> </a:t>
                      </a:r>
                      <a:r>
                        <a:rPr lang="da-DK" sz="850" dirty="0" err="1">
                          <a:solidFill>
                            <a:schemeClr val="tx1"/>
                          </a:solidFill>
                          <a:latin typeface="Arial" panose="020B0604020202020204" pitchFamily="34" charset="0"/>
                          <a:cs typeface="Arial" panose="020B0604020202020204" pitchFamily="34" charset="0"/>
                        </a:rPr>
                        <a:t>start-up</a:t>
                      </a:r>
                      <a:r>
                        <a:rPr lang="da-DK" sz="850" dirty="0">
                          <a:solidFill>
                            <a:schemeClr val="tx1"/>
                          </a:solidFill>
                          <a:latin typeface="Arial" panose="020B0604020202020204" pitchFamily="34" charset="0"/>
                          <a:cs typeface="Arial" panose="020B0604020202020204" pitchFamily="34" charset="0"/>
                        </a:rPr>
                        <a:t> arbejdet</a:t>
                      </a:r>
                    </a:p>
                    <a:p>
                      <a:pPr marL="171450" indent="-171450">
                        <a:buFont typeface="Arial" panose="020B0604020202020204" pitchFamily="34" charset="0"/>
                        <a:buChar char="•"/>
                      </a:pPr>
                      <a:r>
                        <a:rPr lang="da-DK" sz="850" dirty="0">
                          <a:solidFill>
                            <a:schemeClr val="tx1"/>
                          </a:solidFill>
                          <a:latin typeface="Arial" panose="020B0604020202020204" pitchFamily="34" charset="0"/>
                          <a:cs typeface="Arial" panose="020B0604020202020204" pitchFamily="34" charset="0"/>
                        </a:rPr>
                        <a:t>Udvikling af step by step guide til iværksættere (www)</a:t>
                      </a:r>
                    </a:p>
                  </a:txBody>
                  <a:tcPr>
                    <a:noFill/>
                  </a:tcPr>
                </a:tc>
                <a:tc>
                  <a:txBody>
                    <a:bodyPr/>
                    <a:lstStyle/>
                    <a:p>
                      <a:pPr marL="0" algn="l" defTabSz="457200" rtl="0" eaLnBrk="1" latinLnBrk="0" hangingPunct="1"/>
                      <a:r>
                        <a:rPr lang="da-DK" sz="850" kern="1200" dirty="0">
                          <a:solidFill>
                            <a:schemeClr val="tx1"/>
                          </a:solidFill>
                          <a:latin typeface="Arial" panose="020B0604020202020204" pitchFamily="34" charset="0"/>
                          <a:ea typeface="+mn-ea"/>
                          <a:cs typeface="Arial" panose="020B0604020202020204" pitchFamily="34" charset="0"/>
                        </a:rPr>
                        <a:t>20 deltagere</a:t>
                      </a:r>
                    </a:p>
                    <a:p>
                      <a:pPr marL="0" algn="l" defTabSz="457200" rtl="0" eaLnBrk="1" latinLnBrk="0" hangingPunct="1"/>
                      <a:r>
                        <a:rPr lang="da-DK" sz="850" kern="1200" dirty="0">
                          <a:solidFill>
                            <a:schemeClr val="tx1"/>
                          </a:solidFill>
                          <a:latin typeface="Arial" panose="020B0604020202020204" pitchFamily="34" charset="0"/>
                          <a:ea typeface="+mn-ea"/>
                          <a:cs typeface="Arial" panose="020B0604020202020204" pitchFamily="34" charset="0"/>
                        </a:rPr>
                        <a:t>55</a:t>
                      </a:r>
                    </a:p>
                    <a:p>
                      <a:pPr marL="0" algn="l" defTabSz="457200" rtl="0" eaLnBrk="1" latinLnBrk="0" hangingPunct="1"/>
                      <a:r>
                        <a:rPr lang="da-DK" sz="850" kern="1200" dirty="0">
                          <a:solidFill>
                            <a:schemeClr val="tx1"/>
                          </a:solidFill>
                          <a:latin typeface="Arial" panose="020B0604020202020204" pitchFamily="34" charset="0"/>
                          <a:ea typeface="+mn-ea"/>
                          <a:cs typeface="Arial" panose="020B0604020202020204" pitchFamily="34" charset="0"/>
                        </a:rPr>
                        <a:t>20 deltagere</a:t>
                      </a:r>
                    </a:p>
                    <a:p>
                      <a:pPr marL="0" algn="l" defTabSz="457200" rtl="0" eaLnBrk="1" latinLnBrk="0" hangingPunct="1"/>
                      <a:r>
                        <a:rPr lang="da-DK" sz="850" kern="1200" dirty="0">
                          <a:solidFill>
                            <a:schemeClr val="tx1"/>
                          </a:solidFill>
                          <a:latin typeface="Arial" panose="020B0604020202020204" pitchFamily="34" charset="0"/>
                          <a:ea typeface="+mn-ea"/>
                          <a:cs typeface="Arial" panose="020B0604020202020204" pitchFamily="34" charset="0"/>
                        </a:rPr>
                        <a:t>1 forløb, 3 workshops</a:t>
                      </a:r>
                    </a:p>
                    <a:p>
                      <a:pPr marL="0" marR="0" lvl="0" indent="0" algn="l" defTabSz="457200" rtl="0" eaLnBrk="1" fontAlgn="auto" latinLnBrk="0" hangingPunct="1">
                        <a:lnSpc>
                          <a:spcPct val="100000"/>
                        </a:lnSpc>
                        <a:spcBef>
                          <a:spcPts val="0"/>
                        </a:spcBef>
                        <a:spcAft>
                          <a:spcPts val="0"/>
                        </a:spcAft>
                        <a:buClrTx/>
                        <a:buSzTx/>
                        <a:buFontTx/>
                        <a:buNone/>
                        <a:tabLst/>
                        <a:defRPr/>
                      </a:pPr>
                      <a:r>
                        <a:rPr lang="da-DK" sz="850" kern="1200" dirty="0">
                          <a:solidFill>
                            <a:schemeClr val="tx1"/>
                          </a:solidFill>
                          <a:latin typeface="Arial" panose="020B0604020202020204" pitchFamily="34" charset="0"/>
                          <a:ea typeface="+mn-ea"/>
                          <a:cs typeface="Arial" panose="020B0604020202020204" pitchFamily="34" charset="0"/>
                        </a:rPr>
                        <a:t>1 forløb, 4 workshops</a:t>
                      </a:r>
                    </a:p>
                    <a:p>
                      <a:pPr marL="0" algn="l" defTabSz="457200" rtl="0" eaLnBrk="1" latinLnBrk="0" hangingPunct="1"/>
                      <a:r>
                        <a:rPr lang="da-DK" sz="850" kern="1200" dirty="0">
                          <a:solidFill>
                            <a:schemeClr val="tx1"/>
                          </a:solidFill>
                          <a:latin typeface="Arial" panose="020B0604020202020204" pitchFamily="34" charset="0"/>
                          <a:ea typeface="+mn-ea"/>
                          <a:cs typeface="Arial" panose="020B0604020202020204" pitchFamily="34" charset="0"/>
                        </a:rPr>
                        <a:t>5 banker</a:t>
                      </a:r>
                    </a:p>
                  </a:txBody>
                  <a:tcPr>
                    <a:noFill/>
                  </a:tcPr>
                </a:tc>
                <a:extLst>
                  <a:ext uri="{0D108BD9-81ED-4DB2-BD59-A6C34878D82A}">
                    <a16:rowId xmlns:a16="http://schemas.microsoft.com/office/drawing/2014/main" val="2450895569"/>
                  </a:ext>
                </a:extLst>
              </a:tr>
            </a:tbl>
          </a:graphicData>
        </a:graphic>
      </p:graphicFrame>
      <p:sp>
        <p:nvSpPr>
          <p:cNvPr id="9" name="Tekstfelt 8">
            <a:extLst>
              <a:ext uri="{FF2B5EF4-FFF2-40B4-BE49-F238E27FC236}">
                <a16:creationId xmlns:a16="http://schemas.microsoft.com/office/drawing/2014/main" id="{14CD452E-55BA-0341-9877-FB409AEE1DF7}"/>
              </a:ext>
            </a:extLst>
          </p:cNvPr>
          <p:cNvSpPr txBox="1"/>
          <p:nvPr/>
        </p:nvSpPr>
        <p:spPr>
          <a:xfrm>
            <a:off x="1608962" y="220367"/>
            <a:ext cx="5026969" cy="553998"/>
          </a:xfrm>
          <a:prstGeom prst="rect">
            <a:avLst/>
          </a:prstGeom>
          <a:noFill/>
        </p:spPr>
        <p:txBody>
          <a:bodyPr wrap="square" rtlCol="0">
            <a:spAutoFit/>
          </a:bodyPr>
          <a:lstStyle/>
          <a:p>
            <a:r>
              <a:rPr lang="da-DK" sz="3000" b="1" dirty="0">
                <a:solidFill>
                  <a:srgbClr val="4DB0B4"/>
                </a:solidFill>
                <a:latin typeface="Arial" panose="020B0604020202020204" pitchFamily="34" charset="0"/>
                <a:cs typeface="Arial" panose="020B0604020202020204" pitchFamily="34" charset="0"/>
              </a:rPr>
              <a:t>VÆKST I LOKALE </a:t>
            </a:r>
          </a:p>
        </p:txBody>
      </p:sp>
      <p:sp>
        <p:nvSpPr>
          <p:cNvPr id="10" name="Tekstfelt 9">
            <a:extLst>
              <a:ext uri="{FF2B5EF4-FFF2-40B4-BE49-F238E27FC236}">
                <a16:creationId xmlns:a16="http://schemas.microsoft.com/office/drawing/2014/main" id="{0B4E24FD-E058-F448-AF57-00C49675A8E0}"/>
              </a:ext>
            </a:extLst>
          </p:cNvPr>
          <p:cNvSpPr txBox="1"/>
          <p:nvPr/>
        </p:nvSpPr>
        <p:spPr>
          <a:xfrm>
            <a:off x="1608961" y="1073492"/>
            <a:ext cx="5279519" cy="646331"/>
          </a:xfrm>
          <a:prstGeom prst="rect">
            <a:avLst/>
          </a:prstGeom>
          <a:noFill/>
        </p:spPr>
        <p:txBody>
          <a:bodyPr wrap="square" rtlCol="0">
            <a:spAutoFit/>
          </a:bodyPr>
          <a:lstStyle/>
          <a:p>
            <a:r>
              <a:rPr lang="da-DK" b="1" dirty="0" err="1">
                <a:solidFill>
                  <a:srgbClr val="4DB0B4"/>
                </a:solidFill>
                <a:latin typeface="Arial" panose="020B0604020202020204" pitchFamily="34" charset="0"/>
                <a:cs typeface="Arial" panose="020B0604020202020204" pitchFamily="34" charset="0"/>
              </a:rPr>
              <a:t>SMV’er</a:t>
            </a:r>
            <a:r>
              <a:rPr lang="da-DK" b="1" dirty="0">
                <a:solidFill>
                  <a:srgbClr val="4DB0B4"/>
                </a:solidFill>
                <a:latin typeface="Arial" panose="020B0604020202020204" pitchFamily="34" charset="0"/>
                <a:cs typeface="Arial" panose="020B0604020202020204" pitchFamily="34" charset="0"/>
              </a:rPr>
              <a:t>, </a:t>
            </a:r>
            <a:r>
              <a:rPr lang="da-DK" b="1" dirty="0" err="1">
                <a:solidFill>
                  <a:srgbClr val="4DB0B4"/>
                </a:solidFill>
                <a:latin typeface="Arial" panose="020B0604020202020204" pitchFamily="34" charset="0"/>
                <a:cs typeface="Arial" panose="020B0604020202020204" pitchFamily="34" charset="0"/>
              </a:rPr>
              <a:t>iværksætteri</a:t>
            </a:r>
            <a:r>
              <a:rPr lang="da-DK" b="1" dirty="0">
                <a:solidFill>
                  <a:srgbClr val="4DB0B4"/>
                </a:solidFill>
                <a:latin typeface="Arial" panose="020B0604020202020204" pitchFamily="34" charset="0"/>
                <a:cs typeface="Arial" panose="020B0604020202020204" pitchFamily="34" charset="0"/>
              </a:rPr>
              <a:t> og styrkepositioner</a:t>
            </a:r>
          </a:p>
          <a:p>
            <a:endParaRPr lang="da-DK" dirty="0">
              <a:solidFill>
                <a:srgbClr val="10B0A6"/>
              </a:solidFill>
            </a:endParaRPr>
          </a:p>
        </p:txBody>
      </p:sp>
      <p:sp>
        <p:nvSpPr>
          <p:cNvPr id="11" name="Tekstfelt 10">
            <a:extLst>
              <a:ext uri="{FF2B5EF4-FFF2-40B4-BE49-F238E27FC236}">
                <a16:creationId xmlns:a16="http://schemas.microsoft.com/office/drawing/2014/main" id="{B87887B7-F458-664C-8FE2-91878F8397FD}"/>
              </a:ext>
            </a:extLst>
          </p:cNvPr>
          <p:cNvSpPr txBox="1"/>
          <p:nvPr/>
        </p:nvSpPr>
        <p:spPr>
          <a:xfrm>
            <a:off x="1608961" y="613658"/>
            <a:ext cx="5026969" cy="553998"/>
          </a:xfrm>
          <a:prstGeom prst="rect">
            <a:avLst/>
          </a:prstGeom>
          <a:noFill/>
        </p:spPr>
        <p:txBody>
          <a:bodyPr wrap="square" rtlCol="0">
            <a:spAutoFit/>
          </a:bodyPr>
          <a:lstStyle/>
          <a:p>
            <a:r>
              <a:rPr lang="da-DK" sz="3000" b="1" dirty="0">
                <a:solidFill>
                  <a:srgbClr val="4DB0B4"/>
                </a:solidFill>
                <a:latin typeface="Arial" panose="020B0604020202020204" pitchFamily="34" charset="0"/>
                <a:cs typeface="Arial" panose="020B0604020202020204" pitchFamily="34" charset="0"/>
              </a:rPr>
              <a:t>VIRKSOMHEDER</a:t>
            </a:r>
          </a:p>
        </p:txBody>
      </p:sp>
      <p:pic>
        <p:nvPicPr>
          <p:cNvPr id="14" name="Billede 13">
            <a:extLst>
              <a:ext uri="{FF2B5EF4-FFF2-40B4-BE49-F238E27FC236}">
                <a16:creationId xmlns:a16="http://schemas.microsoft.com/office/drawing/2014/main" id="{F3E2C493-6305-BF48-B906-6E10EBD85D90}"/>
              </a:ext>
            </a:extLst>
          </p:cNvPr>
          <p:cNvPicPr>
            <a:picLocks noChangeAspect="1"/>
          </p:cNvPicPr>
          <p:nvPr/>
        </p:nvPicPr>
        <p:blipFill>
          <a:blip r:embed="rId3"/>
          <a:stretch>
            <a:fillRect/>
          </a:stretch>
        </p:blipFill>
        <p:spPr>
          <a:xfrm>
            <a:off x="292332" y="272171"/>
            <a:ext cx="1150406" cy="1157056"/>
          </a:xfrm>
          <a:prstGeom prst="rect">
            <a:avLst/>
          </a:prstGeom>
        </p:spPr>
      </p:pic>
      <p:pic>
        <p:nvPicPr>
          <p:cNvPr id="15" name="Billede 14">
            <a:extLst>
              <a:ext uri="{FF2B5EF4-FFF2-40B4-BE49-F238E27FC236}">
                <a16:creationId xmlns:a16="http://schemas.microsoft.com/office/drawing/2014/main" id="{8BDD914F-77F5-0448-8822-6A93BA5B81E5}"/>
              </a:ext>
            </a:extLst>
          </p:cNvPr>
          <p:cNvPicPr>
            <a:picLocks noChangeAspect="1"/>
          </p:cNvPicPr>
          <p:nvPr/>
        </p:nvPicPr>
        <p:blipFill>
          <a:blip r:embed="rId4"/>
          <a:stretch>
            <a:fillRect/>
          </a:stretch>
        </p:blipFill>
        <p:spPr>
          <a:xfrm>
            <a:off x="7639008" y="450436"/>
            <a:ext cx="1065774" cy="569015"/>
          </a:xfrm>
          <a:prstGeom prst="rect">
            <a:avLst/>
          </a:prstGeom>
        </p:spPr>
      </p:pic>
    </p:spTree>
    <p:extLst>
      <p:ext uri="{BB962C8B-B14F-4D97-AF65-F5344CB8AC3E}">
        <p14:creationId xmlns:p14="http://schemas.microsoft.com/office/powerpoint/2010/main" val="2045668923"/>
      </p:ext>
    </p:extLst>
  </p:cSld>
  <p:clrMapOvr>
    <a:masterClrMapping/>
  </p:clrMapOvr>
  <p:transition>
    <p:pull dir="l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ktangel 20">
            <a:extLst>
              <a:ext uri="{FF2B5EF4-FFF2-40B4-BE49-F238E27FC236}">
                <a16:creationId xmlns:a16="http://schemas.microsoft.com/office/drawing/2014/main" id="{77FB247B-551C-D24B-A28A-58AAB73727B9}"/>
              </a:ext>
            </a:extLst>
          </p:cNvPr>
          <p:cNvSpPr/>
          <p:nvPr/>
        </p:nvSpPr>
        <p:spPr>
          <a:xfrm>
            <a:off x="0" y="1585028"/>
            <a:ext cx="9144000" cy="5338285"/>
          </a:xfrm>
          <a:prstGeom prst="rect">
            <a:avLst/>
          </a:prstGeom>
          <a:solidFill>
            <a:srgbClr val="DAEF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p:cNvSpPr>
            <a:spLocks noGrp="1"/>
          </p:cNvSpPr>
          <p:nvPr>
            <p:ph type="title"/>
          </p:nvPr>
        </p:nvSpPr>
        <p:spPr/>
        <p:txBody>
          <a:bodyPr/>
          <a:lstStyle/>
          <a:p>
            <a:r>
              <a:rPr lang="da-DK" dirty="0"/>
              <a:t> </a:t>
            </a:r>
          </a:p>
        </p:txBody>
      </p:sp>
      <p:graphicFrame>
        <p:nvGraphicFramePr>
          <p:cNvPr id="9" name="Tabel 8">
            <a:extLst>
              <a:ext uri="{FF2B5EF4-FFF2-40B4-BE49-F238E27FC236}">
                <a16:creationId xmlns:a16="http://schemas.microsoft.com/office/drawing/2014/main" id="{DA358D0E-DFC4-0144-833A-13341FBBF8E4}"/>
              </a:ext>
            </a:extLst>
          </p:cNvPr>
          <p:cNvGraphicFramePr>
            <a:graphicFrameLocks noGrp="1"/>
          </p:cNvGraphicFramePr>
          <p:nvPr>
            <p:extLst>
              <p:ext uri="{D42A27DB-BD31-4B8C-83A1-F6EECF244321}">
                <p14:modId xmlns:p14="http://schemas.microsoft.com/office/powerpoint/2010/main" val="1200498185"/>
              </p:ext>
            </p:extLst>
          </p:nvPr>
        </p:nvGraphicFramePr>
        <p:xfrm>
          <a:off x="528782" y="1927173"/>
          <a:ext cx="8176000" cy="4710461"/>
        </p:xfrm>
        <a:graphic>
          <a:graphicData uri="http://schemas.openxmlformats.org/drawingml/2006/table">
            <a:tbl>
              <a:tblPr firstRow="1" bandRow="1">
                <a:tableStyleId>{5C22544A-7EE6-4342-B048-85BDC9FD1C3A}</a:tableStyleId>
              </a:tblPr>
              <a:tblGrid>
                <a:gridCol w="2264982">
                  <a:extLst>
                    <a:ext uri="{9D8B030D-6E8A-4147-A177-3AD203B41FA5}">
                      <a16:colId xmlns:a16="http://schemas.microsoft.com/office/drawing/2014/main" val="537512004"/>
                    </a:ext>
                  </a:extLst>
                </a:gridCol>
                <a:gridCol w="3951991">
                  <a:extLst>
                    <a:ext uri="{9D8B030D-6E8A-4147-A177-3AD203B41FA5}">
                      <a16:colId xmlns:a16="http://schemas.microsoft.com/office/drawing/2014/main" val="1209671586"/>
                    </a:ext>
                  </a:extLst>
                </a:gridCol>
                <a:gridCol w="1959027">
                  <a:extLst>
                    <a:ext uri="{9D8B030D-6E8A-4147-A177-3AD203B41FA5}">
                      <a16:colId xmlns:a16="http://schemas.microsoft.com/office/drawing/2014/main" val="2205819503"/>
                    </a:ext>
                  </a:extLst>
                </a:gridCol>
              </a:tblGrid>
              <a:tr h="360265">
                <a:tc gridSpan="3">
                  <a:txBody>
                    <a:bodyPr/>
                    <a:lstStyle/>
                    <a:p>
                      <a:r>
                        <a:rPr lang="da-DK" sz="1400" b="1" dirty="0">
                          <a:latin typeface="Arial" panose="020B0604020202020204" pitchFamily="34" charset="0"/>
                          <a:cs typeface="Arial" panose="020B0604020202020204" pitchFamily="34" charset="0"/>
                        </a:rPr>
                        <a:t>INDHOLD </a:t>
                      </a:r>
                      <a:r>
                        <a:rPr lang="da-DK" sz="1400" b="0" i="1" dirty="0">
                          <a:latin typeface="Arial" panose="020B0604020202020204" pitchFamily="34" charset="0"/>
                          <a:cs typeface="Arial" panose="020B0604020202020204" pitchFamily="34" charset="0"/>
                        </a:rPr>
                        <a:t>– fortsat</a:t>
                      </a:r>
                    </a:p>
                  </a:txBody>
                  <a:tcPr>
                    <a:solidFill>
                      <a:srgbClr val="4DB0B4"/>
                    </a:solidFill>
                  </a:tcPr>
                </a:tc>
                <a:tc hMerge="1">
                  <a:txBody>
                    <a:bodyPr/>
                    <a:lstStyle/>
                    <a:p>
                      <a:endParaRPr lang="da-DK" dirty="0"/>
                    </a:p>
                  </a:txBody>
                  <a:tcPr/>
                </a:tc>
                <a:tc hMerge="1">
                  <a:txBody>
                    <a:bodyPr/>
                    <a:lstStyle/>
                    <a:p>
                      <a:endParaRPr lang="da-DK"/>
                    </a:p>
                  </a:txBody>
                  <a:tcPr/>
                </a:tc>
                <a:extLst>
                  <a:ext uri="{0D108BD9-81ED-4DB2-BD59-A6C34878D82A}">
                    <a16:rowId xmlns:a16="http://schemas.microsoft.com/office/drawing/2014/main" val="2132681407"/>
                  </a:ext>
                </a:extLst>
              </a:tr>
              <a:tr h="288212">
                <a:tc>
                  <a:txBody>
                    <a:bodyPr/>
                    <a:lstStyle/>
                    <a:p>
                      <a:r>
                        <a:rPr lang="da-DK" sz="1000" b="1" dirty="0">
                          <a:latin typeface="Arial" panose="020B0604020202020204" pitchFamily="34" charset="0"/>
                          <a:cs typeface="Arial" panose="020B0604020202020204" pitchFamily="34" charset="0"/>
                        </a:rPr>
                        <a:t>INDSATSOMRÅDER</a:t>
                      </a:r>
                    </a:p>
                  </a:txBody>
                  <a:tcPr>
                    <a:noFill/>
                  </a:tcPr>
                </a:tc>
                <a:tc>
                  <a:txBody>
                    <a:bodyPr/>
                    <a:lstStyle/>
                    <a:p>
                      <a:r>
                        <a:rPr lang="da-DK" sz="1000" b="1" dirty="0">
                          <a:latin typeface="Arial" panose="020B0604020202020204" pitchFamily="34" charset="0"/>
                          <a:cs typeface="Arial" panose="020B0604020202020204" pitchFamily="34" charset="0"/>
                        </a:rPr>
                        <a:t>AKTIVITETER</a:t>
                      </a:r>
                    </a:p>
                  </a:txBody>
                  <a:tcPr>
                    <a:noFill/>
                  </a:tcPr>
                </a:tc>
                <a:tc>
                  <a:txBody>
                    <a:bodyPr/>
                    <a:lstStyle/>
                    <a:p>
                      <a:r>
                        <a:rPr lang="da-DK" sz="1000" b="1" dirty="0">
                          <a:latin typeface="Arial" panose="020B0604020202020204" pitchFamily="34" charset="0"/>
                          <a:cs typeface="Arial" panose="020B0604020202020204" pitchFamily="34" charset="0"/>
                        </a:rPr>
                        <a:t>MÅL 2023</a:t>
                      </a:r>
                    </a:p>
                  </a:txBody>
                  <a:tcPr>
                    <a:noFill/>
                  </a:tcPr>
                </a:tc>
                <a:extLst>
                  <a:ext uri="{0D108BD9-81ED-4DB2-BD59-A6C34878D82A}">
                    <a16:rowId xmlns:a16="http://schemas.microsoft.com/office/drawing/2014/main" val="4049345333"/>
                  </a:ext>
                </a:extLst>
              </a:tr>
              <a:tr h="261192">
                <a:tc>
                  <a:txBody>
                    <a:bodyPr/>
                    <a:lstStyle/>
                    <a:p>
                      <a:r>
                        <a:rPr lang="da-DK" sz="850" b="1" dirty="0">
                          <a:solidFill>
                            <a:schemeClr val="tx1"/>
                          </a:solidFill>
                          <a:latin typeface="Arial" panose="020B0604020202020204" pitchFamily="34" charset="0"/>
                          <a:cs typeface="Arial" panose="020B0604020202020204" pitchFamily="34" charset="0"/>
                        </a:rPr>
                        <a:t>KRISEHÅNDTERING</a:t>
                      </a:r>
                    </a:p>
                  </a:txBody>
                  <a:tcPr>
                    <a:noFill/>
                  </a:tcPr>
                </a:tc>
                <a:tc>
                  <a:txBody>
                    <a:bodyPr/>
                    <a:lstStyle/>
                    <a:p>
                      <a:pPr marL="171450" marR="0" indent="-171450" algn="l" rtl="0" eaLnBrk="1" fontAlgn="auto" latinLnBrk="0" hangingPunct="1">
                        <a:spcBef>
                          <a:spcPts val="0"/>
                        </a:spcBef>
                        <a:spcAft>
                          <a:spcPts val="0"/>
                        </a:spcAft>
                        <a:buFont typeface="Arial" panose="020B0604020202020204" pitchFamily="34" charset="0"/>
                        <a:buChar char="•"/>
                      </a:pPr>
                      <a:r>
                        <a:rPr lang="da-DK" sz="850" kern="1200" dirty="0">
                          <a:solidFill>
                            <a:schemeClr val="tx1"/>
                          </a:solidFill>
                          <a:latin typeface="Arial" panose="020B0604020202020204" pitchFamily="34" charset="0"/>
                          <a:ea typeface="+mn-ea"/>
                          <a:cs typeface="Arial" panose="020B0604020202020204" pitchFamily="34" charset="0"/>
                        </a:rPr>
                        <a:t>Workshop: Sådan får du en bedre bundlinje.</a:t>
                      </a:r>
                    </a:p>
                  </a:txBody>
                  <a:tcPr>
                    <a:noFill/>
                  </a:tcPr>
                </a:tc>
                <a:tc>
                  <a:txBody>
                    <a:bodyPr/>
                    <a:lstStyle/>
                    <a:p>
                      <a:pPr marL="0" algn="l" rtl="0" eaLnBrk="1" fontAlgn="t" latinLnBrk="0" hangingPunct="1">
                        <a:spcBef>
                          <a:spcPts val="0"/>
                        </a:spcBef>
                        <a:spcAft>
                          <a:spcPts val="0"/>
                        </a:spcAft>
                      </a:pPr>
                      <a:r>
                        <a:rPr lang="da-DK" sz="850" kern="1200" dirty="0">
                          <a:solidFill>
                            <a:schemeClr val="tx1"/>
                          </a:solidFill>
                          <a:latin typeface="Arial" panose="020B0604020202020204" pitchFamily="34" charset="0"/>
                          <a:ea typeface="+mn-ea"/>
                          <a:cs typeface="Arial" panose="020B0604020202020204" pitchFamily="34" charset="0"/>
                        </a:rPr>
                        <a:t>15 deltagere</a:t>
                      </a:r>
                    </a:p>
                  </a:txBody>
                  <a:tcPr>
                    <a:noFill/>
                  </a:tcPr>
                </a:tc>
                <a:extLst>
                  <a:ext uri="{0D108BD9-81ED-4DB2-BD59-A6C34878D82A}">
                    <a16:rowId xmlns:a16="http://schemas.microsoft.com/office/drawing/2014/main" val="2994466797"/>
                  </a:ext>
                </a:extLst>
              </a:tr>
              <a:tr h="1026754">
                <a:tc>
                  <a:txBody>
                    <a:bodyPr/>
                    <a:lstStyle/>
                    <a:p>
                      <a:r>
                        <a:rPr lang="da-DK" sz="850" b="1" dirty="0">
                          <a:solidFill>
                            <a:schemeClr val="tx1"/>
                          </a:solidFill>
                          <a:latin typeface="Arial" panose="020B0604020202020204" pitchFamily="34" charset="0"/>
                          <a:cs typeface="Arial" panose="020B0604020202020204" pitchFamily="34" charset="0"/>
                        </a:rPr>
                        <a:t>ARBEJDSKRAFTALLIANCEN</a:t>
                      </a:r>
                    </a:p>
                    <a:p>
                      <a:endParaRPr lang="da-DK" sz="850" b="1" dirty="0">
                        <a:solidFill>
                          <a:schemeClr val="tx1"/>
                        </a:solidFill>
                        <a:latin typeface="Arial" panose="020B0604020202020204" pitchFamily="34" charset="0"/>
                        <a:cs typeface="Arial" panose="020B0604020202020204" pitchFamily="34" charset="0"/>
                      </a:endParaRPr>
                    </a:p>
                  </a:txBody>
                  <a:tcPr>
                    <a:noFill/>
                  </a:tcPr>
                </a:tc>
                <a:tc>
                  <a:txBody>
                    <a:bodyPr/>
                    <a:lstStyle/>
                    <a:p>
                      <a:pPr marL="171450" indent="-171450" algn="l" rtl="0" eaLnBrk="1" fontAlgn="t" latinLnBrk="0" hangingPunct="1">
                        <a:spcBef>
                          <a:spcPts val="0"/>
                        </a:spcBef>
                        <a:spcAft>
                          <a:spcPts val="0"/>
                        </a:spcAft>
                        <a:buFont typeface="Arial" panose="020B0604020202020204" pitchFamily="34" charset="0"/>
                        <a:buChar char="•"/>
                      </a:pPr>
                      <a:r>
                        <a:rPr lang="da-DK" sz="850" kern="1200" dirty="0">
                          <a:solidFill>
                            <a:schemeClr val="tx1"/>
                          </a:solidFill>
                          <a:latin typeface="Arial" panose="020B0604020202020204" pitchFamily="34" charset="0"/>
                          <a:ea typeface="+mn-ea"/>
                          <a:cs typeface="Arial" panose="020B0604020202020204" pitchFamily="34" charset="0"/>
                        </a:rPr>
                        <a:t>Vejledningsmøder</a:t>
                      </a:r>
                    </a:p>
                    <a:p>
                      <a:pPr marL="171450" marR="0" indent="-171450" algn="l" rtl="0" eaLnBrk="1" fontAlgn="auto" latinLnBrk="0" hangingPunct="1">
                        <a:spcBef>
                          <a:spcPts val="0"/>
                        </a:spcBef>
                        <a:spcAft>
                          <a:spcPts val="0"/>
                        </a:spcAft>
                        <a:buFont typeface="Arial" panose="020B0604020202020204" pitchFamily="34" charset="0"/>
                        <a:buChar char="•"/>
                      </a:pPr>
                      <a:r>
                        <a:rPr lang="da-DK" sz="850" kern="1200" dirty="0">
                          <a:solidFill>
                            <a:schemeClr val="tx1"/>
                          </a:solidFill>
                          <a:latin typeface="Arial" panose="020B0604020202020204" pitchFamily="34" charset="0"/>
                          <a:ea typeface="+mn-ea"/>
                          <a:cs typeface="Arial" panose="020B0604020202020204" pitchFamily="34" charset="0"/>
                        </a:rPr>
                        <a:t>Henvisninger</a:t>
                      </a:r>
                    </a:p>
                    <a:p>
                      <a:pPr marL="171450" marR="0" indent="-171450" algn="l" rtl="0" eaLnBrk="1" fontAlgn="auto" latinLnBrk="0" hangingPunct="1">
                        <a:spcBef>
                          <a:spcPts val="0"/>
                        </a:spcBef>
                        <a:spcAft>
                          <a:spcPts val="0"/>
                        </a:spcAft>
                        <a:buFont typeface="Arial" panose="020B0604020202020204" pitchFamily="34" charset="0"/>
                        <a:buChar char="•"/>
                      </a:pPr>
                      <a:r>
                        <a:rPr lang="da-DK" sz="850" kern="1200" dirty="0">
                          <a:solidFill>
                            <a:schemeClr val="tx1"/>
                          </a:solidFill>
                          <a:latin typeface="Arial" panose="020B0604020202020204" pitchFamily="34" charset="0"/>
                          <a:ea typeface="+mn-ea"/>
                          <a:cs typeface="Arial" panose="020B0604020202020204" pitchFamily="34" charset="0"/>
                        </a:rPr>
                        <a:t>Dialog om RUC/DTU</a:t>
                      </a:r>
                    </a:p>
                    <a:p>
                      <a:pPr marL="171450" marR="0" indent="-171450" algn="l" rtl="0" eaLnBrk="1" fontAlgn="auto" latinLnBrk="0" hangingPunct="1">
                        <a:spcBef>
                          <a:spcPts val="0"/>
                        </a:spcBef>
                        <a:spcAft>
                          <a:spcPts val="0"/>
                        </a:spcAft>
                        <a:buFont typeface="Arial" panose="020B0604020202020204" pitchFamily="34" charset="0"/>
                        <a:buChar char="•"/>
                      </a:pPr>
                      <a:r>
                        <a:rPr lang="da-DK" sz="850" kern="1200" dirty="0">
                          <a:solidFill>
                            <a:schemeClr val="tx1"/>
                          </a:solidFill>
                          <a:latin typeface="Arial" panose="020B0604020202020204" pitchFamily="34" charset="0"/>
                          <a:ea typeface="+mn-ea"/>
                          <a:cs typeface="Arial" panose="020B0604020202020204" pitchFamily="34" charset="0"/>
                        </a:rPr>
                        <a:t>Aktivering af </a:t>
                      </a:r>
                      <a:r>
                        <a:rPr lang="da-DK" sz="850" kern="1200" dirty="0" err="1">
                          <a:solidFill>
                            <a:schemeClr val="tx1"/>
                          </a:solidFill>
                          <a:latin typeface="Arial" panose="020B0604020202020204" pitchFamily="34" charset="0"/>
                          <a:ea typeface="+mn-ea"/>
                          <a:cs typeface="Arial" panose="020B0604020202020204" pitchFamily="34" charset="0"/>
                        </a:rPr>
                        <a:t>SMV:Vækstpilot</a:t>
                      </a:r>
                      <a:r>
                        <a:rPr lang="da-DK" sz="850" kern="1200" dirty="0">
                          <a:solidFill>
                            <a:schemeClr val="tx1"/>
                          </a:solidFill>
                          <a:latin typeface="Arial" panose="020B0604020202020204" pitchFamily="34" charset="0"/>
                          <a:ea typeface="+mn-ea"/>
                          <a:cs typeface="Arial" panose="020B0604020202020204" pitchFamily="34" charset="0"/>
                        </a:rPr>
                        <a:t> for lokale virksomheder</a:t>
                      </a:r>
                    </a:p>
                    <a:p>
                      <a:pPr marL="171450" marR="0" indent="-171450" algn="l" rtl="0" eaLnBrk="1" fontAlgn="auto" latinLnBrk="0" hangingPunct="1">
                        <a:spcBef>
                          <a:spcPts val="0"/>
                        </a:spcBef>
                        <a:spcAft>
                          <a:spcPts val="0"/>
                        </a:spcAft>
                        <a:buFont typeface="Arial" panose="020B0604020202020204" pitchFamily="34" charset="0"/>
                        <a:buChar char="•"/>
                      </a:pPr>
                      <a:r>
                        <a:rPr lang="da-DK" sz="850" kern="1200" dirty="0">
                          <a:solidFill>
                            <a:schemeClr val="tx1"/>
                          </a:solidFill>
                          <a:latin typeface="Arial" panose="020B0604020202020204" pitchFamily="34" charset="0"/>
                          <a:ea typeface="+mn-ea"/>
                          <a:cs typeface="Arial" panose="020B0604020202020204" pitchFamily="34" charset="0"/>
                        </a:rPr>
                        <a:t>Udarbejdelse af ny temperaturmåling</a:t>
                      </a:r>
                    </a:p>
                    <a:p>
                      <a:pPr marL="171450" marR="0" indent="-171450" algn="l" rtl="0" eaLnBrk="1" fontAlgn="auto" latinLnBrk="0" hangingPunct="1">
                        <a:spcBef>
                          <a:spcPts val="0"/>
                        </a:spcBef>
                        <a:spcAft>
                          <a:spcPts val="0"/>
                        </a:spcAft>
                        <a:buFont typeface="Arial" panose="020B0604020202020204" pitchFamily="34" charset="0"/>
                        <a:buChar char="•"/>
                      </a:pPr>
                      <a:r>
                        <a:rPr lang="da-DK" sz="850" kern="1200" dirty="0">
                          <a:solidFill>
                            <a:schemeClr val="tx1"/>
                          </a:solidFill>
                          <a:latin typeface="Arial" panose="020B0604020202020204" pitchFamily="34" charset="0"/>
                          <a:ea typeface="+mn-ea"/>
                          <a:cs typeface="Arial" panose="020B0604020202020204" pitchFamily="34" charset="0"/>
                        </a:rPr>
                        <a:t>Udbredelsen af </a:t>
                      </a:r>
                      <a:r>
                        <a:rPr lang="da-DK" sz="850" kern="1200" dirty="0" err="1">
                          <a:solidFill>
                            <a:schemeClr val="tx1"/>
                          </a:solidFill>
                          <a:latin typeface="Arial" panose="020B0604020202020204" pitchFamily="34" charset="0"/>
                          <a:ea typeface="+mn-ea"/>
                          <a:cs typeface="Arial" panose="020B0604020202020204" pitchFamily="34" charset="0"/>
                        </a:rPr>
                        <a:t>ArbejdskraftAlliancen</a:t>
                      </a:r>
                      <a:endParaRPr lang="da-DK" sz="850" kern="1200" dirty="0">
                        <a:solidFill>
                          <a:schemeClr val="tx1"/>
                        </a:solidFill>
                        <a:latin typeface="Arial" panose="020B0604020202020204" pitchFamily="34" charset="0"/>
                        <a:ea typeface="+mn-ea"/>
                        <a:cs typeface="Arial" panose="020B0604020202020204" pitchFamily="34" charset="0"/>
                      </a:endParaRPr>
                    </a:p>
                  </a:txBody>
                  <a:tcPr>
                    <a:noFill/>
                  </a:tcPr>
                </a:tc>
                <a:tc>
                  <a:txBody>
                    <a:bodyPr/>
                    <a:lstStyle/>
                    <a:p>
                      <a:pPr marL="0" algn="l" rtl="0" eaLnBrk="1" fontAlgn="t" latinLnBrk="0" hangingPunct="1">
                        <a:spcBef>
                          <a:spcPts val="0"/>
                        </a:spcBef>
                        <a:spcAft>
                          <a:spcPts val="0"/>
                        </a:spcAft>
                      </a:pPr>
                      <a:r>
                        <a:rPr lang="da-DK" sz="850" kern="1200" dirty="0">
                          <a:solidFill>
                            <a:schemeClr val="tx1"/>
                          </a:solidFill>
                          <a:latin typeface="Arial" panose="020B0604020202020204" pitchFamily="34" charset="0"/>
                          <a:ea typeface="+mn-ea"/>
                          <a:cs typeface="Arial" panose="020B0604020202020204" pitchFamily="34" charset="0"/>
                        </a:rPr>
                        <a:t>25</a:t>
                      </a:r>
                    </a:p>
                    <a:p>
                      <a:pPr marL="0" algn="l" rtl="0" eaLnBrk="1" fontAlgn="t" latinLnBrk="0" hangingPunct="1">
                        <a:spcBef>
                          <a:spcPts val="0"/>
                        </a:spcBef>
                        <a:spcAft>
                          <a:spcPts val="0"/>
                        </a:spcAft>
                      </a:pPr>
                      <a:r>
                        <a:rPr lang="da-DK" sz="850" kern="1200" dirty="0">
                          <a:solidFill>
                            <a:schemeClr val="tx1"/>
                          </a:solidFill>
                          <a:latin typeface="Arial" panose="020B0604020202020204" pitchFamily="34" charset="0"/>
                          <a:ea typeface="+mn-ea"/>
                          <a:cs typeface="Arial" panose="020B0604020202020204" pitchFamily="34" charset="0"/>
                        </a:rPr>
                        <a:t>20</a:t>
                      </a:r>
                    </a:p>
                    <a:p>
                      <a:pPr marL="0" algn="l" rtl="0" eaLnBrk="1" fontAlgn="t" latinLnBrk="0" hangingPunct="1">
                        <a:spcBef>
                          <a:spcPts val="0"/>
                        </a:spcBef>
                        <a:spcAft>
                          <a:spcPts val="0"/>
                        </a:spcAft>
                      </a:pPr>
                      <a:r>
                        <a:rPr lang="da-DK" sz="850" kern="1200" dirty="0">
                          <a:solidFill>
                            <a:schemeClr val="tx1"/>
                          </a:solidFill>
                          <a:latin typeface="Arial" panose="020B0604020202020204" pitchFamily="34" charset="0"/>
                          <a:ea typeface="+mn-ea"/>
                          <a:cs typeface="Arial" panose="020B0604020202020204" pitchFamily="34" charset="0"/>
                        </a:rPr>
                        <a:t>10</a:t>
                      </a:r>
                    </a:p>
                    <a:p>
                      <a:pPr marL="0" algn="l" rtl="0" eaLnBrk="1" fontAlgn="t" latinLnBrk="0" hangingPunct="1">
                        <a:spcBef>
                          <a:spcPts val="0"/>
                        </a:spcBef>
                        <a:spcAft>
                          <a:spcPts val="0"/>
                        </a:spcAft>
                      </a:pPr>
                      <a:r>
                        <a:rPr lang="da-DK" sz="850" kern="1200" dirty="0">
                          <a:solidFill>
                            <a:schemeClr val="tx1"/>
                          </a:solidFill>
                          <a:latin typeface="Arial" panose="020B0604020202020204" pitchFamily="34" charset="0"/>
                          <a:ea typeface="+mn-ea"/>
                          <a:cs typeface="Arial" panose="020B0604020202020204" pitchFamily="34" charset="0"/>
                        </a:rPr>
                        <a:t>10</a:t>
                      </a:r>
                    </a:p>
                    <a:p>
                      <a:pPr marL="0" algn="l" rtl="0" eaLnBrk="1" fontAlgn="t" latinLnBrk="0" hangingPunct="1">
                        <a:spcBef>
                          <a:spcPts val="0"/>
                        </a:spcBef>
                        <a:spcAft>
                          <a:spcPts val="0"/>
                        </a:spcAft>
                      </a:pPr>
                      <a:r>
                        <a:rPr lang="da-DK" sz="850" kern="1200" dirty="0">
                          <a:solidFill>
                            <a:schemeClr val="tx1"/>
                          </a:solidFill>
                          <a:latin typeface="Arial" panose="020B0604020202020204" pitchFamily="34" charset="0"/>
                          <a:ea typeface="+mn-ea"/>
                          <a:cs typeface="Arial" panose="020B0604020202020204" pitchFamily="34" charset="0"/>
                        </a:rPr>
                        <a:t>Ultimo 2023</a:t>
                      </a:r>
                    </a:p>
                    <a:p>
                      <a:pPr marL="0" algn="l" rtl="0" eaLnBrk="1" fontAlgn="t" latinLnBrk="0" hangingPunct="1">
                        <a:spcBef>
                          <a:spcPts val="0"/>
                        </a:spcBef>
                        <a:spcAft>
                          <a:spcPts val="0"/>
                        </a:spcAft>
                      </a:pPr>
                      <a:r>
                        <a:rPr lang="da-DK" sz="850" kern="1200" dirty="0">
                          <a:solidFill>
                            <a:schemeClr val="tx1"/>
                          </a:solidFill>
                          <a:latin typeface="Arial" panose="020B0604020202020204" pitchFamily="34" charset="0"/>
                          <a:ea typeface="+mn-ea"/>
                          <a:cs typeface="Arial" panose="020B0604020202020204" pitchFamily="34" charset="0"/>
                        </a:rPr>
                        <a:t>Ultimo 2023</a:t>
                      </a:r>
                    </a:p>
                  </a:txBody>
                  <a:tcPr>
                    <a:noFill/>
                  </a:tcPr>
                </a:tc>
                <a:extLst>
                  <a:ext uri="{0D108BD9-81ED-4DB2-BD59-A6C34878D82A}">
                    <a16:rowId xmlns:a16="http://schemas.microsoft.com/office/drawing/2014/main" val="1939191535"/>
                  </a:ext>
                </a:extLst>
              </a:tr>
              <a:tr h="873642">
                <a:tc>
                  <a:txBody>
                    <a:bodyPr/>
                    <a:lstStyle/>
                    <a:p>
                      <a:pPr marL="0" indent="0">
                        <a:buFont typeface="Arial" panose="020B0604020202020204" pitchFamily="34" charset="0"/>
                        <a:buNone/>
                      </a:pPr>
                      <a:r>
                        <a:rPr lang="da-DK" sz="850" b="0" kern="1200" dirty="0">
                          <a:solidFill>
                            <a:schemeClr val="tx1"/>
                          </a:solidFill>
                          <a:latin typeface="Arial" panose="020B0604020202020204" pitchFamily="34" charset="0"/>
                          <a:ea typeface="+mn-ea"/>
                          <a:cs typeface="Arial" panose="020B0604020202020204" pitchFamily="34" charset="0"/>
                        </a:rPr>
                        <a:t>STYRKEPOSITION:</a:t>
                      </a:r>
                    </a:p>
                    <a:p>
                      <a:pPr marL="0" indent="0">
                        <a:buFont typeface="Arial" panose="020B0604020202020204" pitchFamily="34" charset="0"/>
                        <a:buNone/>
                      </a:pPr>
                      <a:r>
                        <a:rPr lang="da-DK" sz="850" b="1" kern="1200" dirty="0">
                          <a:solidFill>
                            <a:schemeClr val="tx1"/>
                          </a:solidFill>
                          <a:latin typeface="Arial" panose="020B0604020202020204" pitchFamily="34" charset="0"/>
                          <a:ea typeface="+mn-ea"/>
                          <a:cs typeface="Arial" panose="020B0604020202020204" pitchFamily="34" charset="0"/>
                        </a:rPr>
                        <a:t>DETAILHANDEL/BYMIDTEN</a:t>
                      </a:r>
                    </a:p>
                  </a:txBody>
                  <a:tcPr>
                    <a:noFill/>
                  </a:tcPr>
                </a:tc>
                <a:tc>
                  <a:txBody>
                    <a:bodyPr/>
                    <a:lstStyle/>
                    <a:p>
                      <a:pPr marL="171450" indent="-171450">
                        <a:buFont typeface="Arial" panose="020B0604020202020204" pitchFamily="34" charset="0"/>
                        <a:buChar char="•"/>
                      </a:pPr>
                      <a:r>
                        <a:rPr lang="da-DK" sz="850" dirty="0">
                          <a:solidFill>
                            <a:schemeClr val="tx1"/>
                          </a:solidFill>
                          <a:latin typeface="Arial" panose="020B0604020202020204" pitchFamily="34" charset="0"/>
                          <a:cs typeface="Arial" panose="020B0604020202020204" pitchFamily="34" charset="0"/>
                        </a:rPr>
                        <a:t>Projekt målrettet at styrke handelsmiljøet i bymidten</a:t>
                      </a:r>
                    </a:p>
                    <a:p>
                      <a:pPr marL="171450" indent="-171450">
                        <a:buFont typeface="Arial" panose="020B0604020202020204" pitchFamily="34" charset="0"/>
                        <a:buChar char="•"/>
                      </a:pPr>
                      <a:r>
                        <a:rPr lang="da-DK" sz="850" dirty="0">
                          <a:solidFill>
                            <a:schemeClr val="tx1"/>
                          </a:solidFill>
                          <a:latin typeface="Arial" panose="020B0604020202020204" pitchFamily="34" charset="0"/>
                          <a:cs typeface="Arial" panose="020B0604020202020204" pitchFamily="34" charset="0"/>
                        </a:rPr>
                        <a:t>Virksomhedsbesøg – drop in</a:t>
                      </a:r>
                    </a:p>
                    <a:p>
                      <a:pPr marL="171450" indent="-171450">
                        <a:buFont typeface="Arial" panose="020B0604020202020204" pitchFamily="34" charset="0"/>
                        <a:buChar char="•"/>
                      </a:pPr>
                      <a:r>
                        <a:rPr lang="da-DK" sz="850" dirty="0">
                          <a:solidFill>
                            <a:schemeClr val="tx1"/>
                          </a:solidFill>
                          <a:latin typeface="Arial" panose="020B0604020202020204" pitchFamily="34" charset="0"/>
                          <a:cs typeface="Arial" panose="020B0604020202020204" pitchFamily="34" charset="0"/>
                        </a:rPr>
                        <a:t>Vejledningsforløb </a:t>
                      </a:r>
                    </a:p>
                    <a:p>
                      <a:pPr marL="171450" indent="-171450">
                        <a:buFont typeface="Arial" panose="020B0604020202020204" pitchFamily="34" charset="0"/>
                        <a:buChar char="•"/>
                      </a:pPr>
                      <a:r>
                        <a:rPr lang="da-DK" sz="850" dirty="0">
                          <a:solidFill>
                            <a:schemeClr val="tx1"/>
                          </a:solidFill>
                          <a:latin typeface="Arial" panose="020B0604020202020204" pitchFamily="34" charset="0"/>
                          <a:cs typeface="Arial" panose="020B0604020202020204" pitchFamily="34" charset="0"/>
                        </a:rPr>
                        <a:t>Virksomhedsbesøg (alm)</a:t>
                      </a:r>
                    </a:p>
                    <a:p>
                      <a:pPr marL="171450" indent="-171450">
                        <a:buFont typeface="Arial" panose="020B0604020202020204" pitchFamily="34" charset="0"/>
                        <a:buChar char="•"/>
                      </a:pPr>
                      <a:r>
                        <a:rPr lang="da-DK" sz="850" dirty="0">
                          <a:solidFill>
                            <a:schemeClr val="tx1"/>
                          </a:solidFill>
                          <a:latin typeface="Arial" panose="020B0604020202020204" pitchFamily="34" charset="0"/>
                          <a:cs typeface="Arial" panose="020B0604020202020204" pitchFamily="34" charset="0"/>
                        </a:rPr>
                        <a:t>Workshopforløb – salg og service</a:t>
                      </a:r>
                    </a:p>
                  </a:txBody>
                  <a:tcPr>
                    <a:noFill/>
                  </a:tcPr>
                </a:tc>
                <a:tc>
                  <a:txBody>
                    <a:bodyPr/>
                    <a:lstStyle/>
                    <a:p>
                      <a:r>
                        <a:rPr lang="da-DK" sz="850" dirty="0">
                          <a:solidFill>
                            <a:schemeClr val="tx1"/>
                          </a:solidFill>
                          <a:latin typeface="Arial" panose="020B0604020202020204" pitchFamily="34" charset="0"/>
                          <a:cs typeface="Arial" panose="020B0604020202020204" pitchFamily="34" charset="0"/>
                        </a:rPr>
                        <a:t>1 </a:t>
                      </a:r>
                      <a:r>
                        <a:rPr lang="da-DK" sz="850" kern="1200" dirty="0">
                          <a:solidFill>
                            <a:schemeClr val="tx1"/>
                          </a:solidFill>
                          <a:latin typeface="Arial" panose="020B0604020202020204" pitchFamily="34" charset="0"/>
                          <a:ea typeface="+mn-ea"/>
                          <a:cs typeface="Arial" panose="020B0604020202020204" pitchFamily="34" charset="0"/>
                        </a:rPr>
                        <a:t>udviklingsforløb</a:t>
                      </a:r>
                    </a:p>
                    <a:p>
                      <a:r>
                        <a:rPr lang="da-DK" sz="850" kern="1200" dirty="0">
                          <a:solidFill>
                            <a:schemeClr val="tx1"/>
                          </a:solidFill>
                          <a:latin typeface="Arial" panose="020B0604020202020204" pitchFamily="34" charset="0"/>
                          <a:ea typeface="+mn-ea"/>
                          <a:cs typeface="Arial" panose="020B0604020202020204" pitchFamily="34" charset="0"/>
                        </a:rPr>
                        <a:t>50 besøg</a:t>
                      </a:r>
                    </a:p>
                    <a:p>
                      <a:r>
                        <a:rPr lang="da-DK" sz="850" kern="1200" dirty="0">
                          <a:solidFill>
                            <a:schemeClr val="tx1"/>
                          </a:solidFill>
                          <a:latin typeface="Arial" panose="020B0604020202020204" pitchFamily="34" charset="0"/>
                          <a:ea typeface="+mn-ea"/>
                          <a:cs typeface="Arial" panose="020B0604020202020204" pitchFamily="34" charset="0"/>
                        </a:rPr>
                        <a:t>20</a:t>
                      </a:r>
                    </a:p>
                    <a:p>
                      <a:r>
                        <a:rPr lang="da-DK" sz="850" kern="1200" dirty="0">
                          <a:solidFill>
                            <a:schemeClr val="tx1"/>
                          </a:solidFill>
                          <a:latin typeface="Arial" panose="020B0604020202020204" pitchFamily="34" charset="0"/>
                          <a:ea typeface="+mn-ea"/>
                          <a:cs typeface="Arial" panose="020B0604020202020204" pitchFamily="34" charset="0"/>
                        </a:rPr>
                        <a:t>30 besøg</a:t>
                      </a:r>
                    </a:p>
                    <a:p>
                      <a:r>
                        <a:rPr lang="da-DK" sz="850" kern="1200" dirty="0">
                          <a:solidFill>
                            <a:schemeClr val="tx1"/>
                          </a:solidFill>
                          <a:latin typeface="Arial" panose="020B0604020202020204" pitchFamily="34" charset="0"/>
                          <a:ea typeface="+mn-ea"/>
                          <a:cs typeface="Arial" panose="020B0604020202020204" pitchFamily="34" charset="0"/>
                        </a:rPr>
                        <a:t>4 workshops, 20 deltager</a:t>
                      </a:r>
                    </a:p>
                  </a:txBody>
                  <a:tcPr>
                    <a:noFill/>
                  </a:tcPr>
                </a:tc>
                <a:extLst>
                  <a:ext uri="{0D108BD9-81ED-4DB2-BD59-A6C34878D82A}">
                    <a16:rowId xmlns:a16="http://schemas.microsoft.com/office/drawing/2014/main" val="1687605973"/>
                  </a:ext>
                </a:extLst>
              </a:tr>
              <a:tr h="720529">
                <a:tc>
                  <a:txBody>
                    <a:bodyPr/>
                    <a:lstStyle/>
                    <a:p>
                      <a:pPr marL="0" indent="0">
                        <a:buFont typeface="Arial" panose="020B0604020202020204" pitchFamily="34" charset="0"/>
                        <a:buNone/>
                      </a:pPr>
                      <a:r>
                        <a:rPr lang="da-DK" sz="850" b="0" kern="1200" dirty="0">
                          <a:solidFill>
                            <a:schemeClr val="tx1"/>
                          </a:solidFill>
                          <a:latin typeface="Arial" panose="020B0604020202020204" pitchFamily="34" charset="0"/>
                          <a:ea typeface="+mn-ea"/>
                          <a:cs typeface="Arial" panose="020B0604020202020204" pitchFamily="34" charset="0"/>
                        </a:rPr>
                        <a:t>STYRKEPOSITION:</a:t>
                      </a:r>
                    </a:p>
                    <a:p>
                      <a:pPr marL="0" indent="0">
                        <a:buFont typeface="Arial" panose="020B0604020202020204" pitchFamily="34" charset="0"/>
                        <a:buNone/>
                      </a:pPr>
                      <a:r>
                        <a:rPr lang="da-DK" sz="850" b="1" kern="1200" dirty="0">
                          <a:solidFill>
                            <a:schemeClr val="tx1"/>
                          </a:solidFill>
                          <a:latin typeface="Arial" panose="020B0604020202020204" pitchFamily="34" charset="0"/>
                          <a:ea typeface="+mn-ea"/>
                          <a:cs typeface="Arial" panose="020B0604020202020204" pitchFamily="34" charset="0"/>
                        </a:rPr>
                        <a:t>INDUSTRIEN</a:t>
                      </a:r>
                    </a:p>
                  </a:txBody>
                  <a:tcPr>
                    <a:noFill/>
                  </a:tcPr>
                </a:tc>
                <a:tc>
                  <a:txBody>
                    <a:bodyPr/>
                    <a:lstStyle/>
                    <a:p>
                      <a:pPr marL="171450" indent="-171450">
                        <a:buFont typeface="Arial" panose="020B0604020202020204" pitchFamily="34" charset="0"/>
                        <a:buChar char="•"/>
                      </a:pPr>
                      <a:r>
                        <a:rPr lang="da-DK" sz="850" dirty="0">
                          <a:solidFill>
                            <a:schemeClr val="tx1"/>
                          </a:solidFill>
                          <a:latin typeface="Arial" panose="020B0604020202020204" pitchFamily="34" charset="0"/>
                          <a:cs typeface="Arial" panose="020B0604020202020204" pitchFamily="34" charset="0"/>
                        </a:rPr>
                        <a:t>3 tema- og netværksmøder (grøn, digital, automation, medarbejdere etc.)</a:t>
                      </a:r>
                      <a:endParaRPr lang="da-DK" sz="850" baseline="0" dirty="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a-DK" sz="850" baseline="0" dirty="0">
                          <a:solidFill>
                            <a:schemeClr val="tx1"/>
                          </a:solidFill>
                          <a:latin typeface="Arial" panose="020B0604020202020204" pitchFamily="34" charset="0"/>
                          <a:cs typeface="Arial" panose="020B0604020202020204" pitchFamily="34" charset="0"/>
                        </a:rPr>
                        <a:t>Virksomhedsbesøg</a:t>
                      </a:r>
                    </a:p>
                    <a:p>
                      <a:pPr marL="171450" indent="-171450">
                        <a:buFont typeface="Arial" panose="020B0604020202020204" pitchFamily="34" charset="0"/>
                        <a:buChar char="•"/>
                      </a:pPr>
                      <a:r>
                        <a:rPr lang="da-DK" sz="850" baseline="0" dirty="0">
                          <a:solidFill>
                            <a:schemeClr val="tx1"/>
                          </a:solidFill>
                          <a:latin typeface="Arial" panose="020B0604020202020204" pitchFamily="34" charset="0"/>
                          <a:cs typeface="Arial" panose="020B0604020202020204" pitchFamily="34" charset="0"/>
                        </a:rPr>
                        <a:t>Inspirationsarrangement for Industrien</a:t>
                      </a:r>
                    </a:p>
                  </a:txBody>
                  <a:tcPr>
                    <a:noFill/>
                  </a:tcPr>
                </a:tc>
                <a:tc>
                  <a:txBody>
                    <a:bodyPr/>
                    <a:lstStyle/>
                    <a:p>
                      <a:pPr marL="0" algn="l" defTabSz="457200" rtl="0" eaLnBrk="1" latinLnBrk="0" hangingPunct="1"/>
                      <a:r>
                        <a:rPr lang="da-DK" sz="850" kern="1200" dirty="0">
                          <a:solidFill>
                            <a:schemeClr val="tx1"/>
                          </a:solidFill>
                          <a:latin typeface="Arial" panose="020B0604020202020204" pitchFamily="34" charset="0"/>
                          <a:ea typeface="+mn-ea"/>
                          <a:cs typeface="Arial" panose="020B0604020202020204" pitchFamily="34" charset="0"/>
                        </a:rPr>
                        <a:t>3 x 20 deltagere</a:t>
                      </a:r>
                    </a:p>
                    <a:p>
                      <a:pPr marL="0" algn="l" defTabSz="457200" rtl="0" eaLnBrk="1" latinLnBrk="0" hangingPunct="1"/>
                      <a:endParaRPr lang="da-DK" sz="850" kern="1200" dirty="0">
                        <a:solidFill>
                          <a:schemeClr val="tx1"/>
                        </a:solidFill>
                        <a:latin typeface="Arial" panose="020B0604020202020204" pitchFamily="34" charset="0"/>
                        <a:ea typeface="+mn-ea"/>
                        <a:cs typeface="Arial" panose="020B0604020202020204" pitchFamily="34" charset="0"/>
                      </a:endParaRPr>
                    </a:p>
                    <a:p>
                      <a:pPr marL="0" algn="l" defTabSz="457200" rtl="0" eaLnBrk="1" latinLnBrk="0" hangingPunct="1"/>
                      <a:r>
                        <a:rPr lang="da-DK" sz="850" kern="1200" dirty="0">
                          <a:solidFill>
                            <a:schemeClr val="tx1"/>
                          </a:solidFill>
                          <a:latin typeface="Arial" panose="020B0604020202020204" pitchFamily="34" charset="0"/>
                          <a:ea typeface="+mn-ea"/>
                          <a:cs typeface="Arial" panose="020B0604020202020204" pitchFamily="34" charset="0"/>
                        </a:rPr>
                        <a:t>15</a:t>
                      </a:r>
                    </a:p>
                    <a:p>
                      <a:pPr marL="0" algn="l" defTabSz="457200" rtl="0" eaLnBrk="1" latinLnBrk="0" hangingPunct="1"/>
                      <a:r>
                        <a:rPr lang="da-DK" sz="850" kern="1200" dirty="0">
                          <a:solidFill>
                            <a:schemeClr val="tx1"/>
                          </a:solidFill>
                          <a:latin typeface="Arial" panose="020B0604020202020204" pitchFamily="34" charset="0"/>
                          <a:ea typeface="+mn-ea"/>
                          <a:cs typeface="Arial" panose="020B0604020202020204" pitchFamily="34" charset="0"/>
                        </a:rPr>
                        <a:t>40 deltagere</a:t>
                      </a:r>
                    </a:p>
                  </a:txBody>
                  <a:tcPr>
                    <a:noFill/>
                  </a:tcPr>
                </a:tc>
                <a:extLst>
                  <a:ext uri="{0D108BD9-81ED-4DB2-BD59-A6C34878D82A}">
                    <a16:rowId xmlns:a16="http://schemas.microsoft.com/office/drawing/2014/main" val="1963915428"/>
                  </a:ext>
                </a:extLst>
              </a:tr>
              <a:tr h="1179867">
                <a:tc>
                  <a:txBody>
                    <a:bodyPr/>
                    <a:lstStyle/>
                    <a:p>
                      <a:pPr marL="0" indent="0">
                        <a:buFont typeface="Arial" panose="020B0604020202020204" pitchFamily="34" charset="0"/>
                        <a:buNone/>
                      </a:pPr>
                      <a:r>
                        <a:rPr lang="da-DK" sz="850" b="0" kern="1200" dirty="0">
                          <a:solidFill>
                            <a:schemeClr val="tx1"/>
                          </a:solidFill>
                          <a:latin typeface="Arial" panose="020B0604020202020204" pitchFamily="34" charset="0"/>
                          <a:ea typeface="+mn-ea"/>
                          <a:cs typeface="Arial" panose="020B0604020202020204" pitchFamily="34" charset="0"/>
                        </a:rPr>
                        <a:t>STYRKEPOSITION:</a:t>
                      </a:r>
                    </a:p>
                    <a:p>
                      <a:pPr marL="0" indent="0">
                        <a:buFont typeface="Arial" panose="020B0604020202020204" pitchFamily="34" charset="0"/>
                        <a:buNone/>
                      </a:pPr>
                      <a:r>
                        <a:rPr lang="da-DK" sz="850" b="1" kern="1200" dirty="0">
                          <a:solidFill>
                            <a:schemeClr val="tx1"/>
                          </a:solidFill>
                          <a:latin typeface="Arial" panose="020B0604020202020204" pitchFamily="34" charset="0"/>
                          <a:ea typeface="+mn-ea"/>
                          <a:cs typeface="Arial" panose="020B0604020202020204" pitchFamily="34" charset="0"/>
                        </a:rPr>
                        <a:t>BYGGE/ANLÆG</a:t>
                      </a:r>
                    </a:p>
                  </a:txBody>
                  <a:tcPr>
                    <a:noFill/>
                  </a:tcPr>
                </a:tc>
                <a:tc>
                  <a:txBody>
                    <a:bodyPr/>
                    <a:lstStyle/>
                    <a:p>
                      <a:pPr marL="171450" indent="-171450">
                        <a:buFont typeface="Arial" panose="020B0604020202020204" pitchFamily="34" charset="0"/>
                        <a:buChar char="•"/>
                      </a:pPr>
                      <a:r>
                        <a:rPr lang="da-DK" sz="850" dirty="0">
                          <a:solidFill>
                            <a:schemeClr val="tx1"/>
                          </a:solidFill>
                          <a:latin typeface="Arial" panose="020B0604020202020204" pitchFamily="34" charset="0"/>
                          <a:cs typeface="Arial" panose="020B0604020202020204" pitchFamily="34" charset="0"/>
                        </a:rPr>
                        <a:t>Virksomhedsbesøg</a:t>
                      </a:r>
                    </a:p>
                    <a:p>
                      <a:pPr marL="171450" indent="-171450">
                        <a:buFont typeface="Arial" panose="020B0604020202020204" pitchFamily="34" charset="0"/>
                        <a:buChar char="•"/>
                      </a:pPr>
                      <a:r>
                        <a:rPr lang="da-DK" sz="850" dirty="0">
                          <a:solidFill>
                            <a:schemeClr val="tx1"/>
                          </a:solidFill>
                          <a:latin typeface="Arial" panose="020B0604020202020204" pitchFamily="34" charset="0"/>
                          <a:cs typeface="Arial" panose="020B0604020202020204" pitchFamily="34" charset="0"/>
                        </a:rPr>
                        <a:t>Stormøde</a:t>
                      </a:r>
                      <a:r>
                        <a:rPr lang="da-DK" sz="850" baseline="0" dirty="0">
                          <a:solidFill>
                            <a:schemeClr val="tx1"/>
                          </a:solidFill>
                          <a:latin typeface="Arial" panose="020B0604020202020204" pitchFamily="34" charset="0"/>
                          <a:cs typeface="Arial" panose="020B0604020202020204" pitchFamily="34" charset="0"/>
                        </a:rPr>
                        <a:t> Bygge/anlæg i November </a:t>
                      </a:r>
                    </a:p>
                    <a:p>
                      <a:pPr marL="171450" indent="-171450">
                        <a:buFont typeface="Arial" panose="020B0604020202020204" pitchFamily="34" charset="0"/>
                        <a:buChar char="•"/>
                      </a:pPr>
                      <a:r>
                        <a:rPr lang="da-DK" sz="850" baseline="0" dirty="0">
                          <a:solidFill>
                            <a:schemeClr val="tx1"/>
                          </a:solidFill>
                          <a:latin typeface="Arial" panose="020B0604020202020204" pitchFamily="34" charset="0"/>
                          <a:cs typeface="Arial" panose="020B0604020202020204" pitchFamily="34" charset="0"/>
                        </a:rPr>
                        <a:t>Arbejdskraftportalen</a:t>
                      </a:r>
                    </a:p>
                    <a:p>
                      <a:pPr marL="171450" indent="-171450">
                        <a:buFont typeface="Arial" panose="020B0604020202020204" pitchFamily="34" charset="0"/>
                        <a:buChar char="•"/>
                      </a:pPr>
                      <a:endParaRPr lang="da-DK" sz="850" dirty="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da-DK" sz="850" dirty="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a-DK" sz="850" dirty="0">
                          <a:solidFill>
                            <a:schemeClr val="tx1"/>
                          </a:solidFill>
                          <a:latin typeface="Arial" panose="020B0604020202020204" pitchFamily="34" charset="0"/>
                          <a:cs typeface="Arial" panose="020B0604020202020204" pitchFamily="34" charset="0"/>
                        </a:rPr>
                        <a:t>3 tema- og netværksmøder (grøn omstilling, tilbudsgivning, digital, arbejdskraft mv.)</a:t>
                      </a:r>
                    </a:p>
                  </a:txBody>
                  <a:tcPr>
                    <a:noFill/>
                  </a:tcPr>
                </a:tc>
                <a:tc>
                  <a:txBody>
                    <a:bodyPr/>
                    <a:lstStyle/>
                    <a:p>
                      <a:pPr marL="0" algn="l" defTabSz="457200" rtl="0" eaLnBrk="1" latinLnBrk="0" hangingPunct="1"/>
                      <a:r>
                        <a:rPr lang="da-DK" sz="850" kern="1200" dirty="0">
                          <a:solidFill>
                            <a:schemeClr val="tx1"/>
                          </a:solidFill>
                          <a:latin typeface="Arial" panose="020B0604020202020204" pitchFamily="34" charset="0"/>
                          <a:ea typeface="+mn-ea"/>
                          <a:cs typeface="Arial" panose="020B0604020202020204" pitchFamily="34" charset="0"/>
                        </a:rPr>
                        <a:t>25</a:t>
                      </a:r>
                    </a:p>
                    <a:p>
                      <a:pPr marL="0" algn="l" defTabSz="457200" rtl="0" eaLnBrk="1" latinLnBrk="0" hangingPunct="1"/>
                      <a:r>
                        <a:rPr lang="da-DK" sz="850" kern="1200" dirty="0">
                          <a:solidFill>
                            <a:schemeClr val="tx1"/>
                          </a:solidFill>
                          <a:latin typeface="Arial" panose="020B0604020202020204" pitchFamily="34" charset="0"/>
                          <a:ea typeface="+mn-ea"/>
                          <a:cs typeface="Arial" panose="020B0604020202020204" pitchFamily="34" charset="0"/>
                        </a:rPr>
                        <a:t>100 deltagere</a:t>
                      </a:r>
                    </a:p>
                    <a:p>
                      <a:pPr marL="0" algn="l" defTabSz="457200" rtl="0" eaLnBrk="1" latinLnBrk="0" hangingPunct="1"/>
                      <a:r>
                        <a:rPr lang="da-DK" sz="850" kern="1200" dirty="0">
                          <a:solidFill>
                            <a:schemeClr val="tx1"/>
                          </a:solidFill>
                          <a:latin typeface="Arial" panose="020B0604020202020204" pitchFamily="34" charset="0"/>
                          <a:ea typeface="+mn-ea"/>
                          <a:cs typeface="Arial" panose="020B0604020202020204" pitchFamily="34" charset="0"/>
                        </a:rPr>
                        <a:t>25 henvisninger af arbejdskraft til virksomheder</a:t>
                      </a:r>
                    </a:p>
                    <a:p>
                      <a:pPr marL="0" algn="l" defTabSz="457200" rtl="0" eaLnBrk="1" latinLnBrk="0" hangingPunct="1"/>
                      <a:r>
                        <a:rPr lang="da-DK" sz="850" kern="1200" dirty="0">
                          <a:solidFill>
                            <a:schemeClr val="tx1"/>
                          </a:solidFill>
                          <a:latin typeface="Arial" panose="020B0604020202020204" pitchFamily="34" charset="0"/>
                          <a:ea typeface="+mn-ea"/>
                          <a:cs typeface="Arial" panose="020B0604020202020204" pitchFamily="34" charset="0"/>
                        </a:rPr>
                        <a:t>3 x 20 deltagere</a:t>
                      </a:r>
                    </a:p>
                    <a:p>
                      <a:pPr marL="0" algn="l" defTabSz="457200" rtl="0" eaLnBrk="1" latinLnBrk="0" hangingPunct="1"/>
                      <a:endParaRPr lang="da-DK" sz="850" kern="1200" dirty="0">
                        <a:solidFill>
                          <a:schemeClr val="tx1"/>
                        </a:solidFill>
                        <a:latin typeface="Arial" panose="020B0604020202020204" pitchFamily="34" charset="0"/>
                        <a:ea typeface="+mn-ea"/>
                        <a:cs typeface="Arial" panose="020B0604020202020204" pitchFamily="34" charset="0"/>
                      </a:endParaRPr>
                    </a:p>
                  </a:txBody>
                  <a:tcPr>
                    <a:noFill/>
                  </a:tcPr>
                </a:tc>
                <a:extLst>
                  <a:ext uri="{0D108BD9-81ED-4DB2-BD59-A6C34878D82A}">
                    <a16:rowId xmlns:a16="http://schemas.microsoft.com/office/drawing/2014/main" val="3880155885"/>
                  </a:ext>
                </a:extLst>
              </a:tr>
            </a:tbl>
          </a:graphicData>
        </a:graphic>
      </p:graphicFrame>
      <p:sp>
        <p:nvSpPr>
          <p:cNvPr id="10" name="Tekstfelt 9">
            <a:extLst>
              <a:ext uri="{FF2B5EF4-FFF2-40B4-BE49-F238E27FC236}">
                <a16:creationId xmlns:a16="http://schemas.microsoft.com/office/drawing/2014/main" id="{A5FC9F3E-E325-1A4E-A147-B68F61FC497F}"/>
              </a:ext>
            </a:extLst>
          </p:cNvPr>
          <p:cNvSpPr txBox="1"/>
          <p:nvPr/>
        </p:nvSpPr>
        <p:spPr>
          <a:xfrm>
            <a:off x="1608962" y="220367"/>
            <a:ext cx="5026969" cy="553998"/>
          </a:xfrm>
          <a:prstGeom prst="rect">
            <a:avLst/>
          </a:prstGeom>
          <a:noFill/>
        </p:spPr>
        <p:txBody>
          <a:bodyPr wrap="square" rtlCol="0">
            <a:spAutoFit/>
          </a:bodyPr>
          <a:lstStyle/>
          <a:p>
            <a:r>
              <a:rPr lang="da-DK" sz="3000" b="1" dirty="0">
                <a:solidFill>
                  <a:srgbClr val="4DB0B4"/>
                </a:solidFill>
                <a:latin typeface="Arial" panose="020B0604020202020204" pitchFamily="34" charset="0"/>
                <a:cs typeface="Arial" panose="020B0604020202020204" pitchFamily="34" charset="0"/>
              </a:rPr>
              <a:t>VÆKST I LOKALE </a:t>
            </a:r>
          </a:p>
        </p:txBody>
      </p:sp>
      <p:sp>
        <p:nvSpPr>
          <p:cNvPr id="11" name="Tekstfelt 10">
            <a:extLst>
              <a:ext uri="{FF2B5EF4-FFF2-40B4-BE49-F238E27FC236}">
                <a16:creationId xmlns:a16="http://schemas.microsoft.com/office/drawing/2014/main" id="{08D9C9C6-1BBC-0046-940A-0F1211BF0CDB}"/>
              </a:ext>
            </a:extLst>
          </p:cNvPr>
          <p:cNvSpPr txBox="1"/>
          <p:nvPr/>
        </p:nvSpPr>
        <p:spPr>
          <a:xfrm>
            <a:off x="1608961" y="1073492"/>
            <a:ext cx="5279519" cy="646331"/>
          </a:xfrm>
          <a:prstGeom prst="rect">
            <a:avLst/>
          </a:prstGeom>
          <a:noFill/>
        </p:spPr>
        <p:txBody>
          <a:bodyPr wrap="square" rtlCol="0">
            <a:spAutoFit/>
          </a:bodyPr>
          <a:lstStyle/>
          <a:p>
            <a:r>
              <a:rPr lang="da-DK" b="1" dirty="0" err="1">
                <a:solidFill>
                  <a:srgbClr val="4DB0B4"/>
                </a:solidFill>
                <a:latin typeface="Arial" panose="020B0604020202020204" pitchFamily="34" charset="0"/>
                <a:cs typeface="Arial" panose="020B0604020202020204" pitchFamily="34" charset="0"/>
              </a:rPr>
              <a:t>SMV’er</a:t>
            </a:r>
            <a:r>
              <a:rPr lang="da-DK" b="1" dirty="0">
                <a:solidFill>
                  <a:srgbClr val="4DB0B4"/>
                </a:solidFill>
                <a:latin typeface="Arial" panose="020B0604020202020204" pitchFamily="34" charset="0"/>
                <a:cs typeface="Arial" panose="020B0604020202020204" pitchFamily="34" charset="0"/>
              </a:rPr>
              <a:t>, </a:t>
            </a:r>
            <a:r>
              <a:rPr lang="da-DK" b="1" dirty="0" err="1">
                <a:solidFill>
                  <a:srgbClr val="4DB0B4"/>
                </a:solidFill>
                <a:latin typeface="Arial" panose="020B0604020202020204" pitchFamily="34" charset="0"/>
                <a:cs typeface="Arial" panose="020B0604020202020204" pitchFamily="34" charset="0"/>
              </a:rPr>
              <a:t>iværksætteri</a:t>
            </a:r>
            <a:r>
              <a:rPr lang="da-DK" b="1" dirty="0">
                <a:solidFill>
                  <a:srgbClr val="4DB0B4"/>
                </a:solidFill>
                <a:latin typeface="Arial" panose="020B0604020202020204" pitchFamily="34" charset="0"/>
                <a:cs typeface="Arial" panose="020B0604020202020204" pitchFamily="34" charset="0"/>
              </a:rPr>
              <a:t> og styrkepositioner</a:t>
            </a:r>
          </a:p>
          <a:p>
            <a:endParaRPr lang="da-DK" dirty="0">
              <a:solidFill>
                <a:srgbClr val="10B0A6"/>
              </a:solidFill>
            </a:endParaRPr>
          </a:p>
        </p:txBody>
      </p:sp>
      <p:sp>
        <p:nvSpPr>
          <p:cNvPr id="12" name="Tekstfelt 11">
            <a:extLst>
              <a:ext uri="{FF2B5EF4-FFF2-40B4-BE49-F238E27FC236}">
                <a16:creationId xmlns:a16="http://schemas.microsoft.com/office/drawing/2014/main" id="{BDEC0220-92C7-584D-B370-094423496716}"/>
              </a:ext>
            </a:extLst>
          </p:cNvPr>
          <p:cNvSpPr txBox="1"/>
          <p:nvPr/>
        </p:nvSpPr>
        <p:spPr>
          <a:xfrm>
            <a:off x="1608961" y="613658"/>
            <a:ext cx="5026969" cy="553998"/>
          </a:xfrm>
          <a:prstGeom prst="rect">
            <a:avLst/>
          </a:prstGeom>
          <a:noFill/>
        </p:spPr>
        <p:txBody>
          <a:bodyPr wrap="square" rtlCol="0">
            <a:spAutoFit/>
          </a:bodyPr>
          <a:lstStyle/>
          <a:p>
            <a:r>
              <a:rPr lang="da-DK" sz="3000" b="1" dirty="0">
                <a:solidFill>
                  <a:srgbClr val="4DB0B4"/>
                </a:solidFill>
                <a:latin typeface="Arial" panose="020B0604020202020204" pitchFamily="34" charset="0"/>
                <a:cs typeface="Arial" panose="020B0604020202020204" pitchFamily="34" charset="0"/>
              </a:rPr>
              <a:t>VIRKSOMHEDER</a:t>
            </a:r>
          </a:p>
        </p:txBody>
      </p:sp>
      <p:pic>
        <p:nvPicPr>
          <p:cNvPr id="14" name="Billede 13">
            <a:extLst>
              <a:ext uri="{FF2B5EF4-FFF2-40B4-BE49-F238E27FC236}">
                <a16:creationId xmlns:a16="http://schemas.microsoft.com/office/drawing/2014/main" id="{1C2B8824-F3F8-1444-94B6-A3134C2ADBB9}"/>
              </a:ext>
            </a:extLst>
          </p:cNvPr>
          <p:cNvPicPr>
            <a:picLocks noChangeAspect="1"/>
          </p:cNvPicPr>
          <p:nvPr/>
        </p:nvPicPr>
        <p:blipFill>
          <a:blip r:embed="rId3"/>
          <a:stretch>
            <a:fillRect/>
          </a:stretch>
        </p:blipFill>
        <p:spPr>
          <a:xfrm>
            <a:off x="292332" y="272171"/>
            <a:ext cx="1150406" cy="1157056"/>
          </a:xfrm>
          <a:prstGeom prst="rect">
            <a:avLst/>
          </a:prstGeom>
        </p:spPr>
      </p:pic>
      <p:pic>
        <p:nvPicPr>
          <p:cNvPr id="15" name="Billede 14">
            <a:extLst>
              <a:ext uri="{FF2B5EF4-FFF2-40B4-BE49-F238E27FC236}">
                <a16:creationId xmlns:a16="http://schemas.microsoft.com/office/drawing/2014/main" id="{EB02B3A4-E15B-B04F-A9FC-09B19E70242A}"/>
              </a:ext>
            </a:extLst>
          </p:cNvPr>
          <p:cNvPicPr>
            <a:picLocks noChangeAspect="1"/>
          </p:cNvPicPr>
          <p:nvPr/>
        </p:nvPicPr>
        <p:blipFill>
          <a:blip r:embed="rId4"/>
          <a:stretch>
            <a:fillRect/>
          </a:stretch>
        </p:blipFill>
        <p:spPr>
          <a:xfrm>
            <a:off x="7639008" y="450436"/>
            <a:ext cx="1065774" cy="569015"/>
          </a:xfrm>
          <a:prstGeom prst="rect">
            <a:avLst/>
          </a:prstGeom>
        </p:spPr>
      </p:pic>
    </p:spTree>
    <p:extLst>
      <p:ext uri="{BB962C8B-B14F-4D97-AF65-F5344CB8AC3E}">
        <p14:creationId xmlns:p14="http://schemas.microsoft.com/office/powerpoint/2010/main" val="3497388353"/>
      </p:ext>
    </p:extLst>
  </p:cSld>
  <p:clrMapOvr>
    <a:masterClrMapping/>
  </p:clrMapOvr>
  <p:transition>
    <p:pull dir="l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ktangel 26">
            <a:extLst>
              <a:ext uri="{FF2B5EF4-FFF2-40B4-BE49-F238E27FC236}">
                <a16:creationId xmlns:a16="http://schemas.microsoft.com/office/drawing/2014/main" id="{3566873B-95D5-A84C-8383-45EAEDE463E3}"/>
              </a:ext>
            </a:extLst>
          </p:cNvPr>
          <p:cNvSpPr/>
          <p:nvPr/>
        </p:nvSpPr>
        <p:spPr>
          <a:xfrm>
            <a:off x="0" y="1631692"/>
            <a:ext cx="9144000" cy="5251246"/>
          </a:xfrm>
          <a:prstGeom prst="rect">
            <a:avLst/>
          </a:prstGeom>
          <a:solidFill>
            <a:srgbClr val="D9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chemeClr val="accent1">
                  <a:lumMod val="75000"/>
                </a:schemeClr>
              </a:solidFill>
            </a:endParaRPr>
          </a:p>
        </p:txBody>
      </p:sp>
      <p:sp>
        <p:nvSpPr>
          <p:cNvPr id="2" name="Titel 1"/>
          <p:cNvSpPr>
            <a:spLocks noGrp="1"/>
          </p:cNvSpPr>
          <p:nvPr>
            <p:ph type="title"/>
          </p:nvPr>
        </p:nvSpPr>
        <p:spPr/>
        <p:txBody>
          <a:bodyPr/>
          <a:lstStyle/>
          <a:p>
            <a:r>
              <a:rPr lang="da-DK" dirty="0"/>
              <a:t> </a:t>
            </a:r>
          </a:p>
        </p:txBody>
      </p:sp>
      <p:sp>
        <p:nvSpPr>
          <p:cNvPr id="22" name="Tekstfelt 21">
            <a:extLst>
              <a:ext uri="{FF2B5EF4-FFF2-40B4-BE49-F238E27FC236}">
                <a16:creationId xmlns:a16="http://schemas.microsoft.com/office/drawing/2014/main" id="{085799DD-A266-3543-B6DE-E0F9C302DC34}"/>
              </a:ext>
            </a:extLst>
          </p:cNvPr>
          <p:cNvSpPr txBox="1"/>
          <p:nvPr/>
        </p:nvSpPr>
        <p:spPr>
          <a:xfrm>
            <a:off x="417279" y="2249043"/>
            <a:ext cx="3913370" cy="2708434"/>
          </a:xfrm>
          <a:prstGeom prst="rect">
            <a:avLst/>
          </a:prstGeom>
          <a:noFill/>
        </p:spPr>
        <p:txBody>
          <a:bodyPr wrap="square" rtlCol="0">
            <a:spAutoFit/>
          </a:bodyPr>
          <a:lstStyle/>
          <a:p>
            <a:r>
              <a:rPr lang="da-DK" sz="1000" b="1" dirty="0">
                <a:latin typeface="Arial" panose="020B0604020202020204" pitchFamily="34" charset="0"/>
                <a:cs typeface="Arial" panose="020B0604020202020204" pitchFamily="34" charset="0"/>
              </a:rPr>
              <a:t>TILTRÆKNING AF VIRKSOMHEDER</a:t>
            </a:r>
            <a:endParaRPr lang="da-DK" sz="1000" dirty="0">
              <a:latin typeface="Arial" panose="020B0604020202020204" pitchFamily="34" charset="0"/>
              <a:cs typeface="Arial" panose="020B0604020202020204" pitchFamily="34" charset="0"/>
            </a:endParaRPr>
          </a:p>
          <a:p>
            <a:r>
              <a:rPr lang="da-DK" sz="1000" dirty="0">
                <a:latin typeface="Arial" panose="020B0604020202020204" pitchFamily="34" charset="0"/>
                <a:cs typeface="Arial" panose="020B0604020202020204" pitchFamily="34" charset="0"/>
              </a:rPr>
              <a:t>Vores opsøgende indsats for at tiltrække virksomheder tager afsæt i analyser af lokale forhold som: målgruppe/kundegrundlag/marked. Vi planlægger og udfører opsøgende kontakt og </a:t>
            </a:r>
            <a:r>
              <a:rPr lang="da-DK" sz="1000" dirty="0" err="1">
                <a:latin typeface="Arial" panose="020B0604020202020204" pitchFamily="34" charset="0"/>
                <a:cs typeface="Arial" panose="020B0604020202020204" pitchFamily="34" charset="0"/>
              </a:rPr>
              <a:t>faciliterer</a:t>
            </a:r>
            <a:r>
              <a:rPr lang="da-DK" sz="1000" dirty="0">
                <a:latin typeface="Arial" panose="020B0604020202020204" pitchFamily="34" charset="0"/>
                <a:cs typeface="Arial" panose="020B0604020202020204" pitchFamily="34" charset="0"/>
              </a:rPr>
              <a:t> fuld proceshåndtering ved etablering i Næstved kommune. Herunder match med finansiering og entreprenører ved nybyg.</a:t>
            </a:r>
          </a:p>
          <a:p>
            <a:endParaRPr lang="da-DK" sz="1000" b="1" dirty="0">
              <a:latin typeface="Arial" panose="020B0604020202020204" pitchFamily="34" charset="0"/>
              <a:cs typeface="Arial" panose="020B0604020202020204" pitchFamily="34" charset="0"/>
            </a:endParaRPr>
          </a:p>
          <a:p>
            <a:endParaRPr lang="da-DK" sz="1000" b="1" dirty="0">
              <a:latin typeface="Arial" panose="020B0604020202020204" pitchFamily="34" charset="0"/>
              <a:cs typeface="Arial" panose="020B0604020202020204" pitchFamily="34" charset="0"/>
            </a:endParaRPr>
          </a:p>
          <a:p>
            <a:r>
              <a:rPr lang="da-DK" sz="1000" b="1" dirty="0">
                <a:latin typeface="Arial" panose="020B0604020202020204" pitchFamily="34" charset="0"/>
                <a:cs typeface="Arial" panose="020B0604020202020204" pitchFamily="34" charset="0"/>
              </a:rPr>
              <a:t>INVEST FORUM NÆSTVED - KAPITAL OG KOMPETENCER TIL LOKALE VIRKSOMHEDER</a:t>
            </a:r>
            <a:endParaRPr lang="da-DK" sz="1000" dirty="0">
              <a:latin typeface="Arial" panose="020B0604020202020204" pitchFamily="34" charset="0"/>
              <a:cs typeface="Arial" panose="020B0604020202020204" pitchFamily="34" charset="0"/>
            </a:endParaRPr>
          </a:p>
          <a:p>
            <a:pPr fontAlgn="t"/>
            <a:r>
              <a:rPr lang="da-DK" sz="1000" dirty="0">
                <a:latin typeface="Arial" panose="020B0604020202020204" pitchFamily="34" charset="0"/>
                <a:cs typeface="Arial" panose="020B0604020202020204" pitchFamily="34" charset="0"/>
              </a:rPr>
              <a:t>Vi vil fremme investeringer og hæve kompetenceniveauet i lokale virksomheder. Målet er at støtte ejerlederne i etablering af bestyrelser, og fremme aktive investeringer i lokale virksomheder. Kapital- og kompetenceprofiler matches med ejerledere, der efterspørger lokale investorer</a:t>
            </a:r>
          </a:p>
          <a:p>
            <a:endParaRPr lang="da-DK" sz="1000" dirty="0">
              <a:latin typeface="Arial" panose="020B0604020202020204" pitchFamily="34" charset="0"/>
              <a:cs typeface="Arial" panose="020B0604020202020204" pitchFamily="34" charset="0"/>
            </a:endParaRPr>
          </a:p>
        </p:txBody>
      </p:sp>
      <p:sp>
        <p:nvSpPr>
          <p:cNvPr id="23" name="Tekstfelt 22">
            <a:extLst>
              <a:ext uri="{FF2B5EF4-FFF2-40B4-BE49-F238E27FC236}">
                <a16:creationId xmlns:a16="http://schemas.microsoft.com/office/drawing/2014/main" id="{9B560D28-E8E1-BA46-A646-543DE361C33F}"/>
              </a:ext>
            </a:extLst>
          </p:cNvPr>
          <p:cNvSpPr txBox="1"/>
          <p:nvPr/>
        </p:nvSpPr>
        <p:spPr>
          <a:xfrm>
            <a:off x="4604269" y="2249043"/>
            <a:ext cx="3913370" cy="1477328"/>
          </a:xfrm>
          <a:prstGeom prst="rect">
            <a:avLst/>
          </a:prstGeom>
          <a:noFill/>
        </p:spPr>
        <p:txBody>
          <a:bodyPr wrap="square" rtlCol="0">
            <a:spAutoFit/>
          </a:bodyPr>
          <a:lstStyle/>
          <a:p>
            <a:pPr lvl="0">
              <a:defRPr/>
            </a:pPr>
            <a:r>
              <a:rPr lang="da-DK" sz="1000" b="1" dirty="0">
                <a:solidFill>
                  <a:schemeClr val="dk1"/>
                </a:solidFill>
                <a:latin typeface="Arial" panose="020B0604020202020204" pitchFamily="34" charset="0"/>
                <a:cs typeface="Arial" panose="020B0604020202020204" pitchFamily="34" charset="0"/>
              </a:rPr>
              <a:t>SERVICERING AF INTERESSE I ETABLERING</a:t>
            </a:r>
            <a:endParaRPr lang="da-DK" sz="1000" dirty="0">
              <a:solidFill>
                <a:schemeClr val="dk1"/>
              </a:solidFill>
              <a:latin typeface="Arial" panose="020B0604020202020204" pitchFamily="34" charset="0"/>
              <a:cs typeface="Arial" panose="020B0604020202020204" pitchFamily="34" charset="0"/>
            </a:endParaRPr>
          </a:p>
          <a:p>
            <a:pPr lvl="0">
              <a:defRPr/>
            </a:pPr>
            <a:r>
              <a:rPr lang="da-DK" sz="1000" dirty="0">
                <a:solidFill>
                  <a:schemeClr val="dk1"/>
                </a:solidFill>
                <a:latin typeface="Arial" panose="020B0604020202020204" pitchFamily="34" charset="0"/>
                <a:cs typeface="Arial" panose="020B0604020202020204" pitchFamily="34" charset="0"/>
              </a:rPr>
              <a:t>Vi tilbyder en 360* </a:t>
            </a:r>
            <a:r>
              <a:rPr lang="da-DK" sz="1000" dirty="0" err="1">
                <a:solidFill>
                  <a:schemeClr val="dk1"/>
                </a:solidFill>
                <a:latin typeface="Arial" panose="020B0604020202020204" pitchFamily="34" charset="0"/>
                <a:cs typeface="Arial" panose="020B0604020202020204" pitchFamily="34" charset="0"/>
              </a:rPr>
              <a:t>procesfacilitering</a:t>
            </a:r>
            <a:r>
              <a:rPr lang="da-DK" sz="1000" dirty="0">
                <a:solidFill>
                  <a:schemeClr val="dk1"/>
                </a:solidFill>
                <a:latin typeface="Arial" panose="020B0604020202020204" pitchFamily="34" charset="0"/>
                <a:cs typeface="Arial" panose="020B0604020202020204" pitchFamily="34" charset="0"/>
              </a:rPr>
              <a:t> for virksomheder eller investorer med interesse i Næstved. Udover hjælp til afklaring af myndighedsspørgsmål, infrastruktur eller relevante rammevilkår rummer vores service også håndholdt kobling til investorer, rådgivere og andre relevante samarbejdspartnere. Målet er hurtigt og effektivt at afsøge potentialet for realiseret etablering ved henvendelser.</a:t>
            </a:r>
          </a:p>
          <a:p>
            <a:endParaRPr lang="da-DK" sz="1000" dirty="0">
              <a:latin typeface="Arial" panose="020B0604020202020204" pitchFamily="34" charset="0"/>
              <a:cs typeface="Arial" panose="020B0604020202020204" pitchFamily="34" charset="0"/>
            </a:endParaRPr>
          </a:p>
        </p:txBody>
      </p:sp>
      <p:sp>
        <p:nvSpPr>
          <p:cNvPr id="25" name="Tekstfelt 24">
            <a:extLst>
              <a:ext uri="{FF2B5EF4-FFF2-40B4-BE49-F238E27FC236}">
                <a16:creationId xmlns:a16="http://schemas.microsoft.com/office/drawing/2014/main" id="{64E449C9-87F7-0942-9888-33BC8C788FBF}"/>
              </a:ext>
            </a:extLst>
          </p:cNvPr>
          <p:cNvSpPr txBox="1"/>
          <p:nvPr/>
        </p:nvSpPr>
        <p:spPr>
          <a:xfrm>
            <a:off x="4572000" y="5611055"/>
            <a:ext cx="3812977" cy="954107"/>
          </a:xfrm>
          <a:prstGeom prst="rect">
            <a:avLst/>
          </a:prstGeom>
          <a:noFill/>
        </p:spPr>
        <p:txBody>
          <a:bodyPr wrap="square" rtlCol="0">
            <a:spAutoFit/>
          </a:bodyPr>
          <a:lstStyle/>
          <a:p>
            <a:r>
              <a:rPr lang="da-DK" sz="1400" b="1" dirty="0">
                <a:solidFill>
                  <a:srgbClr val="2D70B9"/>
                </a:solidFill>
                <a:latin typeface="Arial" panose="020B0604020202020204" pitchFamily="34" charset="0"/>
                <a:cs typeface="Arial" panose="020B0604020202020204" pitchFamily="34" charset="0"/>
              </a:rPr>
              <a:t>Målsætning</a:t>
            </a:r>
          </a:p>
          <a:p>
            <a:r>
              <a:rPr lang="da-DK" sz="1400" dirty="0">
                <a:solidFill>
                  <a:srgbClr val="2D70B9"/>
                </a:solidFill>
                <a:latin typeface="Arial" panose="020B0604020202020204" pitchFamily="34" charset="0"/>
                <a:cs typeface="Arial" panose="020B0604020202020204" pitchFamily="34" charset="0"/>
              </a:rPr>
              <a:t>I perioden 2019-2025 er der skabt 500 nye arbejdspladser i Næstved kommune relateret direkte til indsatsen</a:t>
            </a:r>
          </a:p>
        </p:txBody>
      </p:sp>
      <p:sp>
        <p:nvSpPr>
          <p:cNvPr id="26" name="Tekstfelt 25">
            <a:extLst>
              <a:ext uri="{FF2B5EF4-FFF2-40B4-BE49-F238E27FC236}">
                <a16:creationId xmlns:a16="http://schemas.microsoft.com/office/drawing/2014/main" id="{D023EF1D-6000-044F-A959-B9CE38A90A7D}"/>
              </a:ext>
            </a:extLst>
          </p:cNvPr>
          <p:cNvSpPr txBox="1"/>
          <p:nvPr/>
        </p:nvSpPr>
        <p:spPr>
          <a:xfrm>
            <a:off x="417278" y="1915946"/>
            <a:ext cx="6323987" cy="307777"/>
          </a:xfrm>
          <a:prstGeom prst="rect">
            <a:avLst/>
          </a:prstGeom>
          <a:noFill/>
        </p:spPr>
        <p:txBody>
          <a:bodyPr wrap="square" rtlCol="0">
            <a:spAutoFit/>
          </a:bodyPr>
          <a:lstStyle/>
          <a:p>
            <a:r>
              <a:rPr lang="da-DK" sz="1400" b="1" dirty="0">
                <a:solidFill>
                  <a:srgbClr val="2D70B9"/>
                </a:solidFill>
                <a:latin typeface="Arial" panose="020B0604020202020204" pitchFamily="34" charset="0"/>
                <a:cs typeface="Arial" panose="020B0604020202020204" pitchFamily="34" charset="0"/>
              </a:rPr>
              <a:t>INDSATSOMRÅDER</a:t>
            </a:r>
          </a:p>
        </p:txBody>
      </p:sp>
      <p:sp>
        <p:nvSpPr>
          <p:cNvPr id="16" name="Tekstfelt 15">
            <a:extLst>
              <a:ext uri="{FF2B5EF4-FFF2-40B4-BE49-F238E27FC236}">
                <a16:creationId xmlns:a16="http://schemas.microsoft.com/office/drawing/2014/main" id="{4EB18ACE-91FC-6A42-8D49-EBC73E9FB645}"/>
              </a:ext>
            </a:extLst>
          </p:cNvPr>
          <p:cNvSpPr txBox="1"/>
          <p:nvPr/>
        </p:nvSpPr>
        <p:spPr>
          <a:xfrm>
            <a:off x="1639708" y="281330"/>
            <a:ext cx="5461003" cy="553998"/>
          </a:xfrm>
          <a:prstGeom prst="rect">
            <a:avLst/>
          </a:prstGeom>
          <a:noFill/>
        </p:spPr>
        <p:txBody>
          <a:bodyPr wrap="square" rtlCol="0">
            <a:spAutoFit/>
          </a:bodyPr>
          <a:lstStyle/>
          <a:p>
            <a:r>
              <a:rPr lang="da-DK" sz="3000" b="1" dirty="0">
                <a:solidFill>
                  <a:srgbClr val="2D70B9"/>
                </a:solidFill>
                <a:latin typeface="Arial" panose="020B0604020202020204" pitchFamily="34" charset="0"/>
                <a:cs typeface="Arial" panose="020B0604020202020204" pitchFamily="34" charset="0"/>
              </a:rPr>
              <a:t>INVESTERINGSFREMME</a:t>
            </a:r>
          </a:p>
        </p:txBody>
      </p:sp>
      <p:sp>
        <p:nvSpPr>
          <p:cNvPr id="19" name="Tekstfelt 18">
            <a:extLst>
              <a:ext uri="{FF2B5EF4-FFF2-40B4-BE49-F238E27FC236}">
                <a16:creationId xmlns:a16="http://schemas.microsoft.com/office/drawing/2014/main" id="{1EFFF97A-646F-104A-ADBE-C0EA2B90C506}"/>
              </a:ext>
            </a:extLst>
          </p:cNvPr>
          <p:cNvSpPr txBox="1"/>
          <p:nvPr/>
        </p:nvSpPr>
        <p:spPr>
          <a:xfrm>
            <a:off x="1639708" y="769891"/>
            <a:ext cx="6285092" cy="369332"/>
          </a:xfrm>
          <a:prstGeom prst="rect">
            <a:avLst/>
          </a:prstGeom>
          <a:noFill/>
        </p:spPr>
        <p:txBody>
          <a:bodyPr wrap="square" rtlCol="0">
            <a:spAutoFit/>
          </a:bodyPr>
          <a:lstStyle/>
          <a:p>
            <a:r>
              <a:rPr lang="da-DK" b="1" dirty="0">
                <a:solidFill>
                  <a:srgbClr val="2D70B9"/>
                </a:solidFill>
                <a:latin typeface="Arial" panose="020B0604020202020204" pitchFamily="34" charset="0"/>
                <a:cs typeface="Arial" panose="020B0604020202020204" pitchFamily="34" charset="0"/>
              </a:rPr>
              <a:t>Tiltrækning, vækst og fastholdelse i virksomheder </a:t>
            </a:r>
          </a:p>
        </p:txBody>
      </p:sp>
      <p:sp>
        <p:nvSpPr>
          <p:cNvPr id="21" name="Tekstfelt 20">
            <a:extLst>
              <a:ext uri="{FF2B5EF4-FFF2-40B4-BE49-F238E27FC236}">
                <a16:creationId xmlns:a16="http://schemas.microsoft.com/office/drawing/2014/main" id="{3EE21231-E983-BB44-AEF3-0ECF7FAE70CB}"/>
              </a:ext>
            </a:extLst>
          </p:cNvPr>
          <p:cNvSpPr txBox="1"/>
          <p:nvPr/>
        </p:nvSpPr>
        <p:spPr>
          <a:xfrm>
            <a:off x="1639708" y="1042435"/>
            <a:ext cx="5461003" cy="369332"/>
          </a:xfrm>
          <a:prstGeom prst="rect">
            <a:avLst/>
          </a:prstGeom>
          <a:noFill/>
        </p:spPr>
        <p:txBody>
          <a:bodyPr wrap="square" rtlCol="0">
            <a:spAutoFit/>
          </a:bodyPr>
          <a:lstStyle/>
          <a:p>
            <a:r>
              <a:rPr lang="da-DK" b="1" dirty="0">
                <a:solidFill>
                  <a:srgbClr val="2D70B9"/>
                </a:solidFill>
                <a:latin typeface="Arial" panose="020B0604020202020204" pitchFamily="34" charset="0"/>
                <a:cs typeface="Arial" panose="020B0604020202020204" pitchFamily="34" charset="0"/>
              </a:rPr>
              <a:t>– ved investering af kapital og kompetencer</a:t>
            </a:r>
          </a:p>
        </p:txBody>
      </p:sp>
      <p:pic>
        <p:nvPicPr>
          <p:cNvPr id="15" name="Billede 14">
            <a:extLst>
              <a:ext uri="{FF2B5EF4-FFF2-40B4-BE49-F238E27FC236}">
                <a16:creationId xmlns:a16="http://schemas.microsoft.com/office/drawing/2014/main" id="{93FDC38D-78B7-0E42-9350-863CEE15A748}"/>
              </a:ext>
            </a:extLst>
          </p:cNvPr>
          <p:cNvPicPr>
            <a:picLocks noChangeAspect="1"/>
          </p:cNvPicPr>
          <p:nvPr/>
        </p:nvPicPr>
        <p:blipFill>
          <a:blip r:embed="rId3"/>
          <a:stretch>
            <a:fillRect/>
          </a:stretch>
        </p:blipFill>
        <p:spPr>
          <a:xfrm>
            <a:off x="253545" y="262230"/>
            <a:ext cx="1189193" cy="1155409"/>
          </a:xfrm>
          <a:prstGeom prst="rect">
            <a:avLst/>
          </a:prstGeom>
        </p:spPr>
      </p:pic>
      <p:pic>
        <p:nvPicPr>
          <p:cNvPr id="14" name="Billede 13">
            <a:extLst>
              <a:ext uri="{FF2B5EF4-FFF2-40B4-BE49-F238E27FC236}">
                <a16:creationId xmlns:a16="http://schemas.microsoft.com/office/drawing/2014/main" id="{B2E93B7F-4350-0D48-90AE-FE2B34B5F86C}"/>
              </a:ext>
            </a:extLst>
          </p:cNvPr>
          <p:cNvPicPr>
            <a:picLocks noChangeAspect="1"/>
          </p:cNvPicPr>
          <p:nvPr/>
        </p:nvPicPr>
        <p:blipFill>
          <a:blip r:embed="rId4"/>
          <a:stretch>
            <a:fillRect/>
          </a:stretch>
        </p:blipFill>
        <p:spPr>
          <a:xfrm>
            <a:off x="7639008" y="450436"/>
            <a:ext cx="1065774" cy="569015"/>
          </a:xfrm>
          <a:prstGeom prst="rect">
            <a:avLst/>
          </a:prstGeom>
        </p:spPr>
      </p:pic>
    </p:spTree>
    <p:extLst>
      <p:ext uri="{BB962C8B-B14F-4D97-AF65-F5344CB8AC3E}">
        <p14:creationId xmlns:p14="http://schemas.microsoft.com/office/powerpoint/2010/main" val="4237163623"/>
      </p:ext>
    </p:extLst>
  </p:cSld>
  <p:clrMapOvr>
    <a:masterClrMapping/>
  </p:clrMapOvr>
  <p:transition>
    <p:pull dir="l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ktangel 26">
            <a:extLst>
              <a:ext uri="{FF2B5EF4-FFF2-40B4-BE49-F238E27FC236}">
                <a16:creationId xmlns:a16="http://schemas.microsoft.com/office/drawing/2014/main" id="{3566873B-95D5-A84C-8383-45EAEDE463E3}"/>
              </a:ext>
            </a:extLst>
          </p:cNvPr>
          <p:cNvSpPr/>
          <p:nvPr/>
        </p:nvSpPr>
        <p:spPr>
          <a:xfrm>
            <a:off x="0" y="1531956"/>
            <a:ext cx="9144000" cy="5391358"/>
          </a:xfrm>
          <a:prstGeom prst="rect">
            <a:avLst/>
          </a:prstGeom>
          <a:solidFill>
            <a:srgbClr val="D9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chemeClr val="accent1">
                  <a:lumMod val="75000"/>
                </a:schemeClr>
              </a:solidFill>
            </a:endParaRPr>
          </a:p>
        </p:txBody>
      </p:sp>
      <p:sp>
        <p:nvSpPr>
          <p:cNvPr id="2" name="Titel 1"/>
          <p:cNvSpPr>
            <a:spLocks noGrp="1"/>
          </p:cNvSpPr>
          <p:nvPr>
            <p:ph type="title"/>
          </p:nvPr>
        </p:nvSpPr>
        <p:spPr/>
        <p:txBody>
          <a:bodyPr/>
          <a:lstStyle/>
          <a:p>
            <a:r>
              <a:rPr lang="da-DK" dirty="0"/>
              <a:t> </a:t>
            </a:r>
          </a:p>
        </p:txBody>
      </p:sp>
      <p:graphicFrame>
        <p:nvGraphicFramePr>
          <p:cNvPr id="14" name="Tabel 13">
            <a:extLst>
              <a:ext uri="{FF2B5EF4-FFF2-40B4-BE49-F238E27FC236}">
                <a16:creationId xmlns:a16="http://schemas.microsoft.com/office/drawing/2014/main" id="{71C2AB2A-889C-B44F-B3C8-9AE7A479A43E}"/>
              </a:ext>
            </a:extLst>
          </p:cNvPr>
          <p:cNvGraphicFramePr>
            <a:graphicFrameLocks noGrp="1"/>
          </p:cNvGraphicFramePr>
          <p:nvPr>
            <p:extLst>
              <p:ext uri="{D42A27DB-BD31-4B8C-83A1-F6EECF244321}">
                <p14:modId xmlns:p14="http://schemas.microsoft.com/office/powerpoint/2010/main" val="386973017"/>
              </p:ext>
            </p:extLst>
          </p:nvPr>
        </p:nvGraphicFramePr>
        <p:xfrm>
          <a:off x="487016" y="1922995"/>
          <a:ext cx="8217765" cy="4556183"/>
        </p:xfrm>
        <a:graphic>
          <a:graphicData uri="http://schemas.openxmlformats.org/drawingml/2006/table">
            <a:tbl>
              <a:tblPr firstRow="1" bandRow="1">
                <a:tableStyleId>{F5AB1C69-6EDB-4FF4-983F-18BD219EF322}</a:tableStyleId>
              </a:tblPr>
              <a:tblGrid>
                <a:gridCol w="1815075">
                  <a:extLst>
                    <a:ext uri="{9D8B030D-6E8A-4147-A177-3AD203B41FA5}">
                      <a16:colId xmlns:a16="http://schemas.microsoft.com/office/drawing/2014/main" val="537512004"/>
                    </a:ext>
                  </a:extLst>
                </a:gridCol>
                <a:gridCol w="4330814">
                  <a:extLst>
                    <a:ext uri="{9D8B030D-6E8A-4147-A177-3AD203B41FA5}">
                      <a16:colId xmlns:a16="http://schemas.microsoft.com/office/drawing/2014/main" val="1209671586"/>
                    </a:ext>
                  </a:extLst>
                </a:gridCol>
                <a:gridCol w="2071876">
                  <a:extLst>
                    <a:ext uri="{9D8B030D-6E8A-4147-A177-3AD203B41FA5}">
                      <a16:colId xmlns:a16="http://schemas.microsoft.com/office/drawing/2014/main" val="2205819503"/>
                    </a:ext>
                  </a:extLst>
                </a:gridCol>
              </a:tblGrid>
              <a:tr h="390002">
                <a:tc gridSpan="3">
                  <a:txBody>
                    <a:bodyPr/>
                    <a:lstStyle/>
                    <a:p>
                      <a:r>
                        <a:rPr lang="da-DK" sz="1400" b="1" dirty="0">
                          <a:latin typeface="Arial" panose="020B0604020202020204" pitchFamily="34" charset="0"/>
                          <a:cs typeface="Arial" panose="020B0604020202020204" pitchFamily="34" charset="0"/>
                        </a:rPr>
                        <a:t>INDHOLD</a:t>
                      </a:r>
                      <a:endParaRPr lang="da-DK" sz="1400" b="0" i="1" dirty="0">
                        <a:latin typeface="Arial" panose="020B0604020202020204" pitchFamily="34" charset="0"/>
                        <a:cs typeface="Arial" panose="020B0604020202020204" pitchFamily="34" charset="0"/>
                      </a:endParaRPr>
                    </a:p>
                  </a:txBody>
                  <a:tcPr>
                    <a:solidFill>
                      <a:srgbClr val="2D70B9"/>
                    </a:solidFill>
                  </a:tcPr>
                </a:tc>
                <a:tc hMerge="1">
                  <a:txBody>
                    <a:bodyPr/>
                    <a:lstStyle/>
                    <a:p>
                      <a:endParaRPr lang="da-DK" dirty="0"/>
                    </a:p>
                  </a:txBody>
                  <a:tcPr/>
                </a:tc>
                <a:tc hMerge="1">
                  <a:txBody>
                    <a:bodyPr/>
                    <a:lstStyle/>
                    <a:p>
                      <a:endParaRPr lang="da-DK"/>
                    </a:p>
                  </a:txBody>
                  <a:tcPr/>
                </a:tc>
                <a:extLst>
                  <a:ext uri="{0D108BD9-81ED-4DB2-BD59-A6C34878D82A}">
                    <a16:rowId xmlns:a16="http://schemas.microsoft.com/office/drawing/2014/main" val="2132681407"/>
                  </a:ext>
                </a:extLst>
              </a:tr>
              <a:tr h="312001">
                <a:tc>
                  <a:txBody>
                    <a:bodyPr/>
                    <a:lstStyle/>
                    <a:p>
                      <a:r>
                        <a:rPr lang="da-DK" sz="1000" b="1" dirty="0">
                          <a:latin typeface="Arial" panose="020B0604020202020204" pitchFamily="34" charset="0"/>
                          <a:cs typeface="Arial" panose="020B0604020202020204" pitchFamily="34" charset="0"/>
                        </a:rPr>
                        <a:t>INDSATSOMRÅDE</a:t>
                      </a:r>
                    </a:p>
                  </a:txBody>
                  <a:tcPr>
                    <a:noFill/>
                  </a:tcPr>
                </a:tc>
                <a:tc>
                  <a:txBody>
                    <a:bodyPr/>
                    <a:lstStyle/>
                    <a:p>
                      <a:r>
                        <a:rPr lang="da-DK" sz="1000" b="1" dirty="0">
                          <a:latin typeface="Arial" panose="020B0604020202020204" pitchFamily="34" charset="0"/>
                          <a:cs typeface="Arial" panose="020B0604020202020204" pitchFamily="34" charset="0"/>
                        </a:rPr>
                        <a:t>AKTIVITETER</a:t>
                      </a:r>
                    </a:p>
                  </a:txBody>
                  <a:tcPr>
                    <a:noFill/>
                  </a:tcPr>
                </a:tc>
                <a:tc>
                  <a:txBody>
                    <a:bodyPr/>
                    <a:lstStyle/>
                    <a:p>
                      <a:pPr algn="l"/>
                      <a:r>
                        <a:rPr lang="da-DK" sz="1000" b="1" dirty="0">
                          <a:latin typeface="Arial" panose="020B0604020202020204" pitchFamily="34" charset="0"/>
                          <a:cs typeface="Arial" panose="020B0604020202020204" pitchFamily="34" charset="0"/>
                        </a:rPr>
                        <a:t>MÅL 2023</a:t>
                      </a:r>
                    </a:p>
                  </a:txBody>
                  <a:tcPr>
                    <a:noFill/>
                  </a:tcPr>
                </a:tc>
                <a:extLst>
                  <a:ext uri="{0D108BD9-81ED-4DB2-BD59-A6C34878D82A}">
                    <a16:rowId xmlns:a16="http://schemas.microsoft.com/office/drawing/2014/main" val="4049345333"/>
                  </a:ext>
                </a:extLst>
              </a:tr>
              <a:tr h="2742675">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da-DK" sz="850" b="1" kern="1200" dirty="0">
                          <a:solidFill>
                            <a:schemeClr val="tx1"/>
                          </a:solidFill>
                          <a:latin typeface="Arial" panose="020B0604020202020204" pitchFamily="34" charset="0"/>
                          <a:ea typeface="+mn-ea"/>
                          <a:cs typeface="Arial" panose="020B0604020202020204" pitchFamily="34" charset="0"/>
                        </a:rPr>
                        <a:t>INVEST IN NÆSTVED</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da-DK" sz="850" b="1" kern="1200" dirty="0">
                        <a:solidFill>
                          <a:schemeClr val="tx1"/>
                        </a:solidFill>
                        <a:latin typeface="Arial" panose="020B0604020202020204" pitchFamily="34" charset="0"/>
                        <a:ea typeface="+mn-ea"/>
                        <a:cs typeface="Arial" panose="020B0604020202020204" pitchFamily="34" charset="0"/>
                      </a:endParaRPr>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a-DK" sz="850" dirty="0">
                          <a:solidFill>
                            <a:schemeClr val="tx1"/>
                          </a:solidFill>
                          <a:latin typeface="Arial" panose="020B0604020202020204" pitchFamily="34" charset="0"/>
                          <a:cs typeface="Arial" panose="020B0604020202020204" pitchFamily="34" charset="0"/>
                        </a:rPr>
                        <a:t>Opsøgende indsats</a:t>
                      </a:r>
                    </a:p>
                    <a:p>
                      <a:pPr marL="171450" marR="0" lvl="0" indent="-171450" algn="l" defTabSz="457200" rtl="0" eaLnBrk="1" fontAlgn="auto" latinLnBrk="0" hangingPunct="1">
                        <a:lnSpc>
                          <a:spcPct val="100000"/>
                        </a:lnSpc>
                        <a:spcBef>
                          <a:spcPts val="0"/>
                        </a:spcBef>
                        <a:spcAft>
                          <a:spcPts val="0"/>
                        </a:spcAft>
                        <a:buClrTx/>
                        <a:buSzTx/>
                        <a:buFontTx/>
                        <a:buChar char="-"/>
                        <a:tabLst/>
                        <a:defRPr/>
                      </a:pPr>
                      <a:r>
                        <a:rPr lang="da-DK" sz="850" dirty="0">
                          <a:solidFill>
                            <a:schemeClr val="tx1"/>
                          </a:solidFill>
                          <a:latin typeface="Arial" panose="020B0604020202020204" pitchFamily="34" charset="0"/>
                          <a:cs typeface="Arial" panose="020B0604020202020204" pitchFamily="34" charset="0"/>
                        </a:rPr>
                        <a:t>Netværksopbygning til investorer og udviklere</a:t>
                      </a:r>
                    </a:p>
                    <a:p>
                      <a:pPr marL="171450" marR="0" lvl="0" indent="-171450" algn="l" defTabSz="457200" rtl="0" eaLnBrk="1" fontAlgn="auto" latinLnBrk="0" hangingPunct="1">
                        <a:lnSpc>
                          <a:spcPct val="100000"/>
                        </a:lnSpc>
                        <a:spcBef>
                          <a:spcPts val="0"/>
                        </a:spcBef>
                        <a:spcAft>
                          <a:spcPts val="0"/>
                        </a:spcAft>
                        <a:buClrTx/>
                        <a:buSzTx/>
                        <a:buFontTx/>
                        <a:buChar char="-"/>
                        <a:tabLst/>
                        <a:defRPr/>
                      </a:pPr>
                      <a:r>
                        <a:rPr lang="da-DK" sz="850" dirty="0">
                          <a:solidFill>
                            <a:schemeClr val="tx1"/>
                          </a:solidFill>
                          <a:latin typeface="Arial" panose="020B0604020202020204" pitchFamily="34" charset="0"/>
                          <a:cs typeface="Arial" panose="020B0604020202020204" pitchFamily="34" charset="0"/>
                        </a:rPr>
                        <a:t>Investeringsmesser mv.</a:t>
                      </a:r>
                    </a:p>
                    <a:p>
                      <a:pPr marL="171450" marR="0" lvl="0" indent="-171450" algn="l" defTabSz="457200" rtl="0" eaLnBrk="1" fontAlgn="auto" latinLnBrk="0" hangingPunct="1">
                        <a:lnSpc>
                          <a:spcPct val="100000"/>
                        </a:lnSpc>
                        <a:spcBef>
                          <a:spcPts val="0"/>
                        </a:spcBef>
                        <a:spcAft>
                          <a:spcPts val="0"/>
                        </a:spcAft>
                        <a:buClrTx/>
                        <a:buSzTx/>
                        <a:buFontTx/>
                        <a:buChar char="-"/>
                        <a:tabLst/>
                        <a:defRPr/>
                      </a:pPr>
                      <a:r>
                        <a:rPr lang="da-DK" sz="850" dirty="0">
                          <a:solidFill>
                            <a:schemeClr val="tx1"/>
                          </a:solidFill>
                          <a:latin typeface="Arial" panose="020B0604020202020204" pitchFamily="34" charset="0"/>
                          <a:cs typeface="Arial" panose="020B0604020202020204" pitchFamily="34" charset="0"/>
                        </a:rPr>
                        <a:t>Direkte henvendelser til virksomheder på baggrund af screening og markedsbeskrivelse</a:t>
                      </a:r>
                    </a:p>
                    <a:p>
                      <a:pPr marL="0" marR="0" lvl="0" indent="0" algn="l" defTabSz="457200" rtl="0" eaLnBrk="1" fontAlgn="auto" latinLnBrk="0" hangingPunct="1">
                        <a:lnSpc>
                          <a:spcPct val="100000"/>
                        </a:lnSpc>
                        <a:spcBef>
                          <a:spcPts val="0"/>
                        </a:spcBef>
                        <a:spcAft>
                          <a:spcPts val="0"/>
                        </a:spcAft>
                        <a:buClrTx/>
                        <a:buSzTx/>
                        <a:buFontTx/>
                        <a:buNone/>
                        <a:tabLst/>
                        <a:defRPr/>
                      </a:pPr>
                      <a:endParaRPr lang="da-DK" sz="850" dirty="0">
                        <a:solidFill>
                          <a:schemeClr val="tx1"/>
                        </a:solidFill>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da-DK" sz="850" dirty="0">
                          <a:solidFill>
                            <a:schemeClr val="tx1"/>
                          </a:solidFill>
                          <a:latin typeface="Arial" panose="020B0604020202020204" pitchFamily="34" charset="0"/>
                          <a:cs typeface="Arial" panose="020B0604020202020204" pitchFamily="34" charset="0"/>
                        </a:rPr>
                        <a:t>Etableringsforløb</a:t>
                      </a:r>
                    </a:p>
                    <a:p>
                      <a:pPr marL="171450" marR="0" lvl="0" indent="-171450" algn="l" defTabSz="457200" rtl="0" eaLnBrk="1" fontAlgn="auto" latinLnBrk="0" hangingPunct="1">
                        <a:lnSpc>
                          <a:spcPct val="100000"/>
                        </a:lnSpc>
                        <a:spcBef>
                          <a:spcPts val="0"/>
                        </a:spcBef>
                        <a:spcAft>
                          <a:spcPts val="0"/>
                        </a:spcAft>
                        <a:buClrTx/>
                        <a:buSzTx/>
                        <a:buFontTx/>
                        <a:buChar char="-"/>
                        <a:tabLst/>
                        <a:defRPr/>
                      </a:pPr>
                      <a:r>
                        <a:rPr lang="da-DK" sz="850" dirty="0">
                          <a:solidFill>
                            <a:schemeClr val="tx1"/>
                          </a:solidFill>
                          <a:latin typeface="Arial" panose="020B0604020202020204" pitchFamily="34" charset="0"/>
                          <a:cs typeface="Arial" panose="020B0604020202020204" pitchFamily="34" charset="0"/>
                        </a:rPr>
                        <a:t>Facilitering af forløb fra kontakt til etablering</a:t>
                      </a:r>
                    </a:p>
                    <a:p>
                      <a:pPr marL="0" marR="0" lvl="0" indent="0" algn="l" defTabSz="457200" rtl="0" eaLnBrk="1" fontAlgn="auto" latinLnBrk="0" hangingPunct="1">
                        <a:lnSpc>
                          <a:spcPct val="100000"/>
                        </a:lnSpc>
                        <a:spcBef>
                          <a:spcPts val="0"/>
                        </a:spcBef>
                        <a:spcAft>
                          <a:spcPts val="0"/>
                        </a:spcAft>
                        <a:buClrTx/>
                        <a:buSzTx/>
                        <a:buFontTx/>
                        <a:buNone/>
                        <a:tabLst/>
                        <a:defRPr/>
                      </a:pPr>
                      <a:endParaRPr lang="da-DK" sz="850" dirty="0">
                        <a:solidFill>
                          <a:schemeClr val="tx1"/>
                        </a:solidFill>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da-DK" sz="850" dirty="0" err="1">
                          <a:solidFill>
                            <a:schemeClr val="tx1"/>
                          </a:solidFill>
                          <a:latin typeface="Arial" panose="020B0604020202020204" pitchFamily="34" charset="0"/>
                          <a:cs typeface="Arial" panose="020B0604020202020204" pitchFamily="34" charset="0"/>
                        </a:rPr>
                        <a:t>Marrkedsanalyser</a:t>
                      </a:r>
                      <a:endParaRPr lang="da-DK" sz="850" dirty="0">
                        <a:solidFill>
                          <a:schemeClr val="tx1"/>
                        </a:solidFill>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da-DK" sz="850" dirty="0">
                        <a:solidFill>
                          <a:schemeClr val="tx1"/>
                        </a:solidFill>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da-DK" sz="850" dirty="0">
                          <a:solidFill>
                            <a:schemeClr val="tx1"/>
                          </a:solidFill>
                          <a:latin typeface="Arial" panose="020B0604020202020204" pitchFamily="34" charset="0"/>
                          <a:cs typeface="Arial" panose="020B0604020202020204" pitchFamily="34" charset="0"/>
                        </a:rPr>
                        <a:t>Website, beskrivelser af erhvervsområder, præsentationsmateriale, konkret </a:t>
                      </a:r>
                      <a:r>
                        <a:rPr lang="da-DK" sz="850" dirty="0" err="1">
                          <a:solidFill>
                            <a:schemeClr val="tx1"/>
                          </a:solidFill>
                          <a:latin typeface="Arial" panose="020B0604020202020204" pitchFamily="34" charset="0"/>
                          <a:cs typeface="Arial" panose="020B0604020202020204" pitchFamily="34" charset="0"/>
                        </a:rPr>
                        <a:t>casemateriale</a:t>
                      </a:r>
                      <a:endParaRPr lang="da-DK" sz="850" dirty="0">
                        <a:solidFill>
                          <a:schemeClr val="tx1"/>
                        </a:solidFill>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da-DK" sz="850" dirty="0">
                        <a:solidFill>
                          <a:schemeClr val="tx1"/>
                        </a:solidFill>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da-DK" sz="850" dirty="0">
                          <a:solidFill>
                            <a:schemeClr val="tx1"/>
                          </a:solidFill>
                          <a:latin typeface="Arial" panose="020B0604020202020204" pitchFamily="34" charset="0"/>
                          <a:cs typeface="Arial" panose="020B0604020202020204" pitchFamily="34" charset="0"/>
                        </a:rPr>
                        <a:t>Annoncering</a:t>
                      </a:r>
                    </a:p>
                  </a:txBody>
                  <a:tcPr>
                    <a:noFill/>
                  </a:tcPr>
                </a:tc>
                <a:tc>
                  <a:txBody>
                    <a:bodyPr/>
                    <a:lstStyle/>
                    <a:p>
                      <a:pPr algn="l"/>
                      <a:endParaRPr lang="da-DK" sz="850" dirty="0">
                        <a:latin typeface="Arial" panose="020B0604020202020204" pitchFamily="34" charset="0"/>
                        <a:cs typeface="Arial" panose="020B0604020202020204" pitchFamily="34" charset="0"/>
                      </a:endParaRPr>
                    </a:p>
                    <a:p>
                      <a:pPr algn="l"/>
                      <a:r>
                        <a:rPr lang="da-DK" sz="850" dirty="0">
                          <a:latin typeface="Arial" panose="020B0604020202020204" pitchFamily="34" charset="0"/>
                          <a:cs typeface="Arial" panose="020B0604020202020204" pitchFamily="34" charset="0"/>
                        </a:rPr>
                        <a:t>10 investordialoger</a:t>
                      </a:r>
                    </a:p>
                    <a:p>
                      <a:pPr algn="l"/>
                      <a:endParaRPr lang="da-DK" sz="850" dirty="0">
                        <a:latin typeface="Arial" panose="020B0604020202020204" pitchFamily="34" charset="0"/>
                        <a:cs typeface="Arial" panose="020B0604020202020204" pitchFamily="34" charset="0"/>
                      </a:endParaRPr>
                    </a:p>
                    <a:p>
                      <a:pPr algn="l"/>
                      <a:r>
                        <a:rPr lang="da-DK" sz="850" dirty="0">
                          <a:latin typeface="Arial" panose="020B0604020202020204" pitchFamily="34" charset="0"/>
                          <a:cs typeface="Arial" panose="020B0604020202020204" pitchFamily="34" charset="0"/>
                        </a:rPr>
                        <a:t>50 virksomhedskontakter</a:t>
                      </a:r>
                    </a:p>
                    <a:p>
                      <a:pPr algn="l"/>
                      <a:endParaRPr lang="da-DK" sz="850" dirty="0">
                        <a:latin typeface="Arial" panose="020B0604020202020204" pitchFamily="34" charset="0"/>
                        <a:cs typeface="Arial" panose="020B0604020202020204" pitchFamily="34" charset="0"/>
                      </a:endParaRPr>
                    </a:p>
                    <a:p>
                      <a:pPr algn="l"/>
                      <a:endParaRPr lang="da-DK" sz="850" dirty="0">
                        <a:latin typeface="Arial" panose="020B0604020202020204" pitchFamily="34" charset="0"/>
                        <a:cs typeface="Arial" panose="020B0604020202020204" pitchFamily="34" charset="0"/>
                      </a:endParaRPr>
                    </a:p>
                    <a:p>
                      <a:pPr algn="l"/>
                      <a:r>
                        <a:rPr lang="da-DK" sz="850" dirty="0">
                          <a:latin typeface="Arial" panose="020B0604020202020204" pitchFamily="34" charset="0"/>
                          <a:cs typeface="Arial" panose="020B0604020202020204" pitchFamily="34" charset="0"/>
                        </a:rPr>
                        <a:t>20 forløb</a:t>
                      </a:r>
                    </a:p>
                    <a:p>
                      <a:pPr algn="l"/>
                      <a:r>
                        <a:rPr lang="da-DK" sz="850" dirty="0">
                          <a:latin typeface="Arial" panose="020B0604020202020204" pitchFamily="34" charset="0"/>
                          <a:cs typeface="Arial" panose="020B0604020202020204" pitchFamily="34" charset="0"/>
                        </a:rPr>
                        <a:t>4 grundsalg/etableringer</a:t>
                      </a:r>
                    </a:p>
                  </a:txBody>
                  <a:tcPr>
                    <a:noFill/>
                  </a:tcPr>
                </a:tc>
                <a:extLst>
                  <a:ext uri="{0D108BD9-81ED-4DB2-BD59-A6C34878D82A}">
                    <a16:rowId xmlns:a16="http://schemas.microsoft.com/office/drawing/2014/main" val="1939191535"/>
                  </a:ext>
                </a:extLst>
              </a:tr>
              <a:tr h="1111505">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da-DK" sz="850" b="1" kern="1200" dirty="0">
                          <a:solidFill>
                            <a:schemeClr val="tx1"/>
                          </a:solidFill>
                          <a:latin typeface="Arial" panose="020B0604020202020204" pitchFamily="34" charset="0"/>
                          <a:ea typeface="+mn-ea"/>
                          <a:cs typeface="Arial" panose="020B0604020202020204" pitchFamily="34" charset="0"/>
                        </a:rPr>
                        <a:t>RAMMEBETINGELSER</a:t>
                      </a:r>
                    </a:p>
                  </a:txBody>
                  <a:tcPr marR="72000">
                    <a:noFill/>
                  </a:tcPr>
                </a:tc>
                <a:tc>
                  <a:txBody>
                    <a:bodyPr/>
                    <a:lstStyle/>
                    <a:p>
                      <a:pPr algn="l"/>
                      <a:r>
                        <a:rPr lang="da-DK" sz="850" dirty="0">
                          <a:solidFill>
                            <a:schemeClr val="tx1"/>
                          </a:solidFill>
                          <a:latin typeface="Arial" panose="020B0604020202020204" pitchFamily="34" charset="0"/>
                          <a:cs typeface="Arial" panose="020B0604020202020204" pitchFamily="34" charset="0"/>
                        </a:rPr>
                        <a:t>Indsats for Motorvej på </a:t>
                      </a:r>
                      <a:r>
                        <a:rPr lang="da-DK" sz="850" dirty="0" err="1">
                          <a:solidFill>
                            <a:schemeClr val="tx1"/>
                          </a:solidFill>
                          <a:latin typeface="Arial" panose="020B0604020202020204" pitchFamily="34" charset="0"/>
                          <a:cs typeface="Arial" panose="020B0604020202020204" pitchFamily="34" charset="0"/>
                        </a:rPr>
                        <a:t>hhv</a:t>
                      </a:r>
                      <a:r>
                        <a:rPr lang="da-DK" sz="850" dirty="0">
                          <a:solidFill>
                            <a:schemeClr val="tx1"/>
                          </a:solidFill>
                          <a:latin typeface="Arial" panose="020B0604020202020204" pitchFamily="34" charset="0"/>
                          <a:cs typeface="Arial" panose="020B0604020202020204" pitchFamily="34" charset="0"/>
                        </a:rPr>
                        <a:t> Rute 54 og 22</a:t>
                      </a:r>
                    </a:p>
                    <a:p>
                      <a:pPr marL="171450" marR="0" lvl="0" indent="-171450" algn="l" defTabSz="457200" rtl="0" eaLnBrk="1" fontAlgn="auto" latinLnBrk="0" hangingPunct="1">
                        <a:lnSpc>
                          <a:spcPct val="100000"/>
                        </a:lnSpc>
                        <a:spcBef>
                          <a:spcPts val="0"/>
                        </a:spcBef>
                        <a:spcAft>
                          <a:spcPts val="0"/>
                        </a:spcAft>
                        <a:buClrTx/>
                        <a:buSzTx/>
                        <a:buFontTx/>
                        <a:buChar char="-"/>
                        <a:tabLst/>
                        <a:defRPr/>
                      </a:pPr>
                      <a:r>
                        <a:rPr lang="da-DK" sz="850" dirty="0">
                          <a:solidFill>
                            <a:schemeClr val="tx1"/>
                          </a:solidFill>
                          <a:latin typeface="Arial" panose="020B0604020202020204" pitchFamily="34" charset="0"/>
                          <a:cs typeface="Arial" panose="020B0604020202020204" pitchFamily="34" charset="0"/>
                        </a:rPr>
                        <a:t>PA-indsats finansieret af virksomheder langs korridoren</a:t>
                      </a:r>
                    </a:p>
                    <a:p>
                      <a:pPr marL="171450" marR="0" lvl="0" indent="-171450" algn="l" defTabSz="457200" rtl="0" eaLnBrk="1" fontAlgn="auto" latinLnBrk="0" hangingPunct="1">
                        <a:lnSpc>
                          <a:spcPct val="100000"/>
                        </a:lnSpc>
                        <a:spcBef>
                          <a:spcPts val="0"/>
                        </a:spcBef>
                        <a:spcAft>
                          <a:spcPts val="0"/>
                        </a:spcAft>
                        <a:buClrTx/>
                        <a:buSzTx/>
                        <a:buFontTx/>
                        <a:buChar char="-"/>
                        <a:tabLst/>
                        <a:defRPr/>
                      </a:pPr>
                      <a:endParaRPr lang="da-DK" sz="850" dirty="0">
                        <a:solidFill>
                          <a:schemeClr val="tx1"/>
                        </a:solidFill>
                        <a:latin typeface="Arial" panose="020B0604020202020204" pitchFamily="34" charset="0"/>
                        <a:cs typeface="Arial" panose="020B0604020202020204" pitchFamily="34" charset="0"/>
                      </a:endParaRPr>
                    </a:p>
                    <a:p>
                      <a:pPr algn="l"/>
                      <a:endParaRPr lang="da-DK" sz="850" dirty="0">
                        <a:solidFill>
                          <a:schemeClr val="tx1"/>
                        </a:solidFill>
                        <a:latin typeface="Arial" panose="020B0604020202020204" pitchFamily="34" charset="0"/>
                        <a:cs typeface="Arial" panose="020B0604020202020204" pitchFamily="34" charset="0"/>
                      </a:endParaRPr>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a-DK" sz="850" dirty="0">
                          <a:latin typeface="Arial" panose="020B0604020202020204" pitchFamily="34" charset="0"/>
                          <a:cs typeface="Arial" panose="020B0604020202020204" pitchFamily="34" charset="0"/>
                        </a:rPr>
                        <a:t>Foreningsdrift og sekretariatsbetjening</a:t>
                      </a:r>
                    </a:p>
                    <a:p>
                      <a:pPr marL="0" marR="0" lvl="0" indent="0" algn="l" defTabSz="457200" rtl="0" eaLnBrk="1" fontAlgn="auto" latinLnBrk="0" hangingPunct="1">
                        <a:lnSpc>
                          <a:spcPct val="100000"/>
                        </a:lnSpc>
                        <a:spcBef>
                          <a:spcPts val="0"/>
                        </a:spcBef>
                        <a:spcAft>
                          <a:spcPts val="0"/>
                        </a:spcAft>
                        <a:buClrTx/>
                        <a:buSzTx/>
                        <a:buFontTx/>
                        <a:buNone/>
                        <a:tabLst/>
                        <a:defRPr/>
                      </a:pPr>
                      <a:endParaRPr lang="da-DK" sz="850" dirty="0">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da-DK" sz="850" dirty="0">
                          <a:latin typeface="Arial" panose="020B0604020202020204" pitchFamily="34" charset="0"/>
                          <a:cs typeface="Arial" panose="020B0604020202020204" pitchFamily="34" charset="0"/>
                        </a:rPr>
                        <a:t>Tværmotorvejen højt prioriteret af Region og Kommuner (</a:t>
                      </a:r>
                      <a:r>
                        <a:rPr lang="da-DK" sz="850" dirty="0" err="1">
                          <a:latin typeface="Arial" panose="020B0604020202020204" pitchFamily="34" charset="0"/>
                          <a:cs typeface="Arial" panose="020B0604020202020204" pitchFamily="34" charset="0"/>
                        </a:rPr>
                        <a:t>SjBV</a:t>
                      </a:r>
                      <a:r>
                        <a:rPr lang="da-DK" sz="850" dirty="0">
                          <a:latin typeface="Arial" panose="020B0604020202020204" pitchFamily="34" charset="0"/>
                          <a:cs typeface="Arial" panose="020B0604020202020204" pitchFamily="34" charset="0"/>
                        </a:rPr>
                        <a:t> 2.0)</a:t>
                      </a:r>
                    </a:p>
                  </a:txBody>
                  <a:tcPr>
                    <a:noFill/>
                  </a:tcPr>
                </a:tc>
                <a:extLst>
                  <a:ext uri="{0D108BD9-81ED-4DB2-BD59-A6C34878D82A}">
                    <a16:rowId xmlns:a16="http://schemas.microsoft.com/office/drawing/2014/main" val="1604231639"/>
                  </a:ext>
                </a:extLst>
              </a:tr>
            </a:tbl>
          </a:graphicData>
        </a:graphic>
      </p:graphicFrame>
      <p:sp>
        <p:nvSpPr>
          <p:cNvPr id="15" name="Tekstfelt 14">
            <a:extLst>
              <a:ext uri="{FF2B5EF4-FFF2-40B4-BE49-F238E27FC236}">
                <a16:creationId xmlns:a16="http://schemas.microsoft.com/office/drawing/2014/main" id="{F2A1C8BB-79B0-1E40-9572-753FD6444045}"/>
              </a:ext>
            </a:extLst>
          </p:cNvPr>
          <p:cNvSpPr txBox="1"/>
          <p:nvPr/>
        </p:nvSpPr>
        <p:spPr>
          <a:xfrm>
            <a:off x="1639708" y="281330"/>
            <a:ext cx="5461003" cy="553998"/>
          </a:xfrm>
          <a:prstGeom prst="rect">
            <a:avLst/>
          </a:prstGeom>
          <a:noFill/>
        </p:spPr>
        <p:txBody>
          <a:bodyPr wrap="square" rtlCol="0">
            <a:spAutoFit/>
          </a:bodyPr>
          <a:lstStyle/>
          <a:p>
            <a:r>
              <a:rPr lang="da-DK" sz="3000" b="1" dirty="0">
                <a:solidFill>
                  <a:srgbClr val="2D70B9"/>
                </a:solidFill>
                <a:latin typeface="Arial" panose="020B0604020202020204" pitchFamily="34" charset="0"/>
                <a:cs typeface="Arial" panose="020B0604020202020204" pitchFamily="34" charset="0"/>
              </a:rPr>
              <a:t>INVESTERINGSFREMME</a:t>
            </a:r>
          </a:p>
        </p:txBody>
      </p:sp>
      <p:sp>
        <p:nvSpPr>
          <p:cNvPr id="17" name="Tekstfelt 16">
            <a:extLst>
              <a:ext uri="{FF2B5EF4-FFF2-40B4-BE49-F238E27FC236}">
                <a16:creationId xmlns:a16="http://schemas.microsoft.com/office/drawing/2014/main" id="{031FB984-0DE1-854D-BFB9-03B05027C70F}"/>
              </a:ext>
            </a:extLst>
          </p:cNvPr>
          <p:cNvSpPr txBox="1"/>
          <p:nvPr/>
        </p:nvSpPr>
        <p:spPr>
          <a:xfrm>
            <a:off x="1639708" y="769891"/>
            <a:ext cx="6285092" cy="369332"/>
          </a:xfrm>
          <a:prstGeom prst="rect">
            <a:avLst/>
          </a:prstGeom>
          <a:noFill/>
        </p:spPr>
        <p:txBody>
          <a:bodyPr wrap="square" rtlCol="0">
            <a:spAutoFit/>
          </a:bodyPr>
          <a:lstStyle/>
          <a:p>
            <a:r>
              <a:rPr lang="da-DK" b="1" dirty="0">
                <a:solidFill>
                  <a:srgbClr val="2D70B9"/>
                </a:solidFill>
                <a:latin typeface="Arial" panose="020B0604020202020204" pitchFamily="34" charset="0"/>
                <a:cs typeface="Arial" panose="020B0604020202020204" pitchFamily="34" charset="0"/>
              </a:rPr>
              <a:t>Tiltrækning, vækst og fastholdelse i virksomheder </a:t>
            </a:r>
          </a:p>
        </p:txBody>
      </p:sp>
      <p:sp>
        <p:nvSpPr>
          <p:cNvPr id="18" name="Tekstfelt 17">
            <a:extLst>
              <a:ext uri="{FF2B5EF4-FFF2-40B4-BE49-F238E27FC236}">
                <a16:creationId xmlns:a16="http://schemas.microsoft.com/office/drawing/2014/main" id="{D45236F0-6B06-BD4E-8867-7646CB6C4E19}"/>
              </a:ext>
            </a:extLst>
          </p:cNvPr>
          <p:cNvSpPr txBox="1"/>
          <p:nvPr/>
        </p:nvSpPr>
        <p:spPr>
          <a:xfrm>
            <a:off x="1639708" y="1042435"/>
            <a:ext cx="5461003" cy="369332"/>
          </a:xfrm>
          <a:prstGeom prst="rect">
            <a:avLst/>
          </a:prstGeom>
          <a:noFill/>
        </p:spPr>
        <p:txBody>
          <a:bodyPr wrap="square" rtlCol="0">
            <a:spAutoFit/>
          </a:bodyPr>
          <a:lstStyle/>
          <a:p>
            <a:r>
              <a:rPr lang="da-DK" b="1" dirty="0">
                <a:solidFill>
                  <a:srgbClr val="2D70B9"/>
                </a:solidFill>
                <a:latin typeface="Arial" panose="020B0604020202020204" pitchFamily="34" charset="0"/>
                <a:cs typeface="Arial" panose="020B0604020202020204" pitchFamily="34" charset="0"/>
              </a:rPr>
              <a:t>– ved investering af kapital og kompetencer</a:t>
            </a:r>
          </a:p>
        </p:txBody>
      </p:sp>
      <p:pic>
        <p:nvPicPr>
          <p:cNvPr id="10" name="Billede 9">
            <a:extLst>
              <a:ext uri="{FF2B5EF4-FFF2-40B4-BE49-F238E27FC236}">
                <a16:creationId xmlns:a16="http://schemas.microsoft.com/office/drawing/2014/main" id="{396D81F3-8F32-004A-84BF-2B014900D31C}"/>
              </a:ext>
            </a:extLst>
          </p:cNvPr>
          <p:cNvPicPr>
            <a:picLocks noChangeAspect="1"/>
          </p:cNvPicPr>
          <p:nvPr/>
        </p:nvPicPr>
        <p:blipFill>
          <a:blip r:embed="rId3"/>
          <a:stretch>
            <a:fillRect/>
          </a:stretch>
        </p:blipFill>
        <p:spPr>
          <a:xfrm>
            <a:off x="253545" y="262230"/>
            <a:ext cx="1189193" cy="1155409"/>
          </a:xfrm>
          <a:prstGeom prst="rect">
            <a:avLst/>
          </a:prstGeom>
        </p:spPr>
      </p:pic>
      <p:pic>
        <p:nvPicPr>
          <p:cNvPr id="11" name="Billede 10">
            <a:extLst>
              <a:ext uri="{FF2B5EF4-FFF2-40B4-BE49-F238E27FC236}">
                <a16:creationId xmlns:a16="http://schemas.microsoft.com/office/drawing/2014/main" id="{62F72E65-632B-894F-B779-92A1098D06A0}"/>
              </a:ext>
            </a:extLst>
          </p:cNvPr>
          <p:cNvPicPr>
            <a:picLocks noChangeAspect="1"/>
          </p:cNvPicPr>
          <p:nvPr/>
        </p:nvPicPr>
        <p:blipFill>
          <a:blip r:embed="rId4"/>
          <a:stretch>
            <a:fillRect/>
          </a:stretch>
        </p:blipFill>
        <p:spPr>
          <a:xfrm>
            <a:off x="7639008" y="450436"/>
            <a:ext cx="1065774" cy="569015"/>
          </a:xfrm>
          <a:prstGeom prst="rect">
            <a:avLst/>
          </a:prstGeom>
        </p:spPr>
      </p:pic>
    </p:spTree>
    <p:extLst>
      <p:ext uri="{BB962C8B-B14F-4D97-AF65-F5344CB8AC3E}">
        <p14:creationId xmlns:p14="http://schemas.microsoft.com/office/powerpoint/2010/main" val="4216324891"/>
      </p:ext>
    </p:extLst>
  </p:cSld>
  <p:clrMapOvr>
    <a:masterClrMapping/>
  </p:clrMapOvr>
  <p:transition>
    <p:pull dir="ld"/>
  </p:transition>
</p:sld>
</file>

<file path=ppt/theme/theme1.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9089</TotalTime>
  <Words>1533</Words>
  <Application>Microsoft Office PowerPoint</Application>
  <PresentationFormat>Skærmshow (4:3)</PresentationFormat>
  <Paragraphs>330</Paragraphs>
  <Slides>11</Slides>
  <Notes>10</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11</vt:i4>
      </vt:variant>
    </vt:vector>
  </HeadingPairs>
  <TitlesOfParts>
    <vt:vector size="14" baseType="lpstr">
      <vt:lpstr>Arial</vt:lpstr>
      <vt:lpstr>Calibri</vt:lpstr>
      <vt:lpstr>Kontortema</vt:lpstr>
      <vt:lpstr>FORRETNINGSPLAN 2023</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FORRETNINGSPLAN 2020</dc:title>
  <dc:creator>Rasmus Holst-Sørensen</dc:creator>
  <cp:lastModifiedBy>Tanya Iben Gade Birch</cp:lastModifiedBy>
  <cp:revision>217</cp:revision>
  <cp:lastPrinted>2022-12-01T16:53:05Z</cp:lastPrinted>
  <dcterms:created xsi:type="dcterms:W3CDTF">2019-11-26T12:08:40Z</dcterms:created>
  <dcterms:modified xsi:type="dcterms:W3CDTF">2023-03-14T13:15:08Z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oudStatistics_StoryID">
    <vt:lpwstr>075cc221-a8bc-43f9-a8d8-45db9b14ce6f</vt:lpwstr>
  </property>
</Properties>
</file>